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8" r:id="rId4"/>
    <p:sldMasterId id="2147483699" r:id="rId5"/>
    <p:sldMasterId id="2147483675" r:id="rId6"/>
  </p:sldMasterIdLst>
  <p:notesMasterIdLst>
    <p:notesMasterId r:id="rId126"/>
  </p:notesMasterIdLst>
  <p:handoutMasterIdLst>
    <p:handoutMasterId r:id="rId127"/>
  </p:handoutMasterIdLst>
  <p:sldIdLst>
    <p:sldId id="314" r:id="rId7"/>
    <p:sldId id="256" r:id="rId8"/>
    <p:sldId id="287" r:id="rId9"/>
    <p:sldId id="320" r:id="rId10"/>
    <p:sldId id="410" r:id="rId11"/>
    <p:sldId id="411" r:id="rId12"/>
    <p:sldId id="321" r:id="rId13"/>
    <p:sldId id="323" r:id="rId14"/>
    <p:sldId id="322" r:id="rId15"/>
    <p:sldId id="315" r:id="rId16"/>
    <p:sldId id="324" r:id="rId17"/>
    <p:sldId id="325" r:id="rId18"/>
    <p:sldId id="326" r:id="rId19"/>
    <p:sldId id="327" r:id="rId20"/>
    <p:sldId id="333" r:id="rId21"/>
    <p:sldId id="328" r:id="rId22"/>
    <p:sldId id="329" r:id="rId23"/>
    <p:sldId id="332" r:id="rId24"/>
    <p:sldId id="330" r:id="rId25"/>
    <p:sldId id="336" r:id="rId26"/>
    <p:sldId id="331" r:id="rId27"/>
    <p:sldId id="334" r:id="rId28"/>
    <p:sldId id="335" r:id="rId29"/>
    <p:sldId id="337" r:id="rId30"/>
    <p:sldId id="342" r:id="rId31"/>
    <p:sldId id="341" r:id="rId32"/>
    <p:sldId id="340" r:id="rId33"/>
    <p:sldId id="338" r:id="rId34"/>
    <p:sldId id="413" r:id="rId35"/>
    <p:sldId id="339" r:id="rId36"/>
    <p:sldId id="343" r:id="rId37"/>
    <p:sldId id="345" r:id="rId38"/>
    <p:sldId id="344" r:id="rId39"/>
    <p:sldId id="347" r:id="rId40"/>
    <p:sldId id="346" r:id="rId41"/>
    <p:sldId id="350" r:id="rId42"/>
    <p:sldId id="349" r:id="rId43"/>
    <p:sldId id="353" r:id="rId44"/>
    <p:sldId id="352" r:id="rId45"/>
    <p:sldId id="351" r:id="rId46"/>
    <p:sldId id="354" r:id="rId47"/>
    <p:sldId id="348" r:id="rId48"/>
    <p:sldId id="361" r:id="rId49"/>
    <p:sldId id="360" r:id="rId50"/>
    <p:sldId id="359" r:id="rId51"/>
    <p:sldId id="358" r:id="rId52"/>
    <p:sldId id="357" r:id="rId53"/>
    <p:sldId id="356" r:id="rId54"/>
    <p:sldId id="364" r:id="rId55"/>
    <p:sldId id="270" r:id="rId56"/>
    <p:sldId id="281" r:id="rId57"/>
    <p:sldId id="272" r:id="rId58"/>
    <p:sldId id="283" r:id="rId59"/>
    <p:sldId id="282" r:id="rId60"/>
    <p:sldId id="284" r:id="rId61"/>
    <p:sldId id="362" r:id="rId62"/>
    <p:sldId id="285" r:id="rId63"/>
    <p:sldId id="363" r:id="rId64"/>
    <p:sldId id="355" r:id="rId65"/>
    <p:sldId id="279" r:id="rId66"/>
    <p:sldId id="296" r:id="rId67"/>
    <p:sldId id="295" r:id="rId68"/>
    <p:sldId id="317" r:id="rId69"/>
    <p:sldId id="280" r:id="rId70"/>
    <p:sldId id="308" r:id="rId71"/>
    <p:sldId id="313" r:id="rId72"/>
    <p:sldId id="263" r:id="rId73"/>
    <p:sldId id="367" r:id="rId74"/>
    <p:sldId id="378" r:id="rId75"/>
    <p:sldId id="379" r:id="rId76"/>
    <p:sldId id="368" r:id="rId77"/>
    <p:sldId id="369" r:id="rId78"/>
    <p:sldId id="370" r:id="rId79"/>
    <p:sldId id="371" r:id="rId80"/>
    <p:sldId id="311" r:id="rId81"/>
    <p:sldId id="372" r:id="rId82"/>
    <p:sldId id="381" r:id="rId83"/>
    <p:sldId id="380" r:id="rId84"/>
    <p:sldId id="373" r:id="rId85"/>
    <p:sldId id="382" r:id="rId86"/>
    <p:sldId id="374" r:id="rId87"/>
    <p:sldId id="309" r:id="rId88"/>
    <p:sldId id="310" r:id="rId89"/>
    <p:sldId id="299" r:id="rId90"/>
    <p:sldId id="375" r:id="rId91"/>
    <p:sldId id="316" r:id="rId92"/>
    <p:sldId id="376" r:id="rId93"/>
    <p:sldId id="377" r:id="rId94"/>
    <p:sldId id="301" r:id="rId95"/>
    <p:sldId id="318" r:id="rId96"/>
    <p:sldId id="300" r:id="rId97"/>
    <p:sldId id="383" r:id="rId98"/>
    <p:sldId id="385" r:id="rId99"/>
    <p:sldId id="384" r:id="rId100"/>
    <p:sldId id="386" r:id="rId101"/>
    <p:sldId id="387" r:id="rId102"/>
    <p:sldId id="388" r:id="rId103"/>
    <p:sldId id="389" r:id="rId104"/>
    <p:sldId id="264" r:id="rId105"/>
    <p:sldId id="391" r:id="rId106"/>
    <p:sldId id="392" r:id="rId107"/>
    <p:sldId id="393" r:id="rId108"/>
    <p:sldId id="394" r:id="rId109"/>
    <p:sldId id="395" r:id="rId110"/>
    <p:sldId id="396" r:id="rId111"/>
    <p:sldId id="397" r:id="rId112"/>
    <p:sldId id="398" r:id="rId113"/>
    <p:sldId id="399" r:id="rId114"/>
    <p:sldId id="400" r:id="rId115"/>
    <p:sldId id="401" r:id="rId116"/>
    <p:sldId id="402" r:id="rId117"/>
    <p:sldId id="403" r:id="rId118"/>
    <p:sldId id="404" r:id="rId119"/>
    <p:sldId id="405" r:id="rId120"/>
    <p:sldId id="406" r:id="rId121"/>
    <p:sldId id="407" r:id="rId122"/>
    <p:sldId id="408" r:id="rId123"/>
    <p:sldId id="390" r:id="rId124"/>
    <p:sldId id="265" r:id="rId1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79671" autoAdjust="0"/>
  </p:normalViewPr>
  <p:slideViewPr>
    <p:cSldViewPr snapToGrid="0">
      <p:cViewPr varScale="1">
        <p:scale>
          <a:sx n="91" d="100"/>
          <a:sy n="91" d="100"/>
        </p:scale>
        <p:origin x="1296" y="78"/>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63" d="100"/>
          <a:sy n="63" d="100"/>
        </p:scale>
        <p:origin x="2532" y="6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117" Type="http://schemas.openxmlformats.org/officeDocument/2006/relationships/slide" Target="slides/slide111.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slide" Target="slides/slide57.xml"/><Relationship Id="rId68" Type="http://schemas.openxmlformats.org/officeDocument/2006/relationships/slide" Target="slides/slide62.xml"/><Relationship Id="rId84" Type="http://schemas.openxmlformats.org/officeDocument/2006/relationships/slide" Target="slides/slide78.xml"/><Relationship Id="rId89" Type="http://schemas.openxmlformats.org/officeDocument/2006/relationships/slide" Target="slides/slide83.xml"/><Relationship Id="rId112" Type="http://schemas.openxmlformats.org/officeDocument/2006/relationships/slide" Target="slides/slide106.xml"/><Relationship Id="rId16" Type="http://schemas.openxmlformats.org/officeDocument/2006/relationships/slide" Target="slides/slide10.xml"/><Relationship Id="rId107" Type="http://schemas.openxmlformats.org/officeDocument/2006/relationships/slide" Target="slides/slide101.xml"/><Relationship Id="rId11" Type="http://schemas.openxmlformats.org/officeDocument/2006/relationships/slide" Target="slides/slide5.xml"/><Relationship Id="rId32" Type="http://schemas.openxmlformats.org/officeDocument/2006/relationships/slide" Target="slides/slide26.xml"/><Relationship Id="rId37" Type="http://schemas.openxmlformats.org/officeDocument/2006/relationships/slide" Target="slides/slide31.xml"/><Relationship Id="rId53" Type="http://schemas.openxmlformats.org/officeDocument/2006/relationships/slide" Target="slides/slide47.xml"/><Relationship Id="rId58" Type="http://schemas.openxmlformats.org/officeDocument/2006/relationships/slide" Target="slides/slide52.xml"/><Relationship Id="rId74" Type="http://schemas.openxmlformats.org/officeDocument/2006/relationships/slide" Target="slides/slide68.xml"/><Relationship Id="rId79" Type="http://schemas.openxmlformats.org/officeDocument/2006/relationships/slide" Target="slides/slide73.xml"/><Relationship Id="rId102" Type="http://schemas.openxmlformats.org/officeDocument/2006/relationships/slide" Target="slides/slide96.xml"/><Relationship Id="rId123" Type="http://schemas.openxmlformats.org/officeDocument/2006/relationships/slide" Target="slides/slide117.xml"/><Relationship Id="rId128" Type="http://schemas.openxmlformats.org/officeDocument/2006/relationships/presProps" Target="presProps.xml"/><Relationship Id="rId5" Type="http://schemas.openxmlformats.org/officeDocument/2006/relationships/slideMaster" Target="slideMasters/slideMaster2.xml"/><Relationship Id="rId90" Type="http://schemas.openxmlformats.org/officeDocument/2006/relationships/slide" Target="slides/slide84.xml"/><Relationship Id="rId95" Type="http://schemas.openxmlformats.org/officeDocument/2006/relationships/slide" Target="slides/slide89.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slide" Target="slides/slide58.xml"/><Relationship Id="rId69" Type="http://schemas.openxmlformats.org/officeDocument/2006/relationships/slide" Target="slides/slide63.xml"/><Relationship Id="rId77" Type="http://schemas.openxmlformats.org/officeDocument/2006/relationships/slide" Target="slides/slide71.xml"/><Relationship Id="rId100" Type="http://schemas.openxmlformats.org/officeDocument/2006/relationships/slide" Target="slides/slide94.xml"/><Relationship Id="rId105" Type="http://schemas.openxmlformats.org/officeDocument/2006/relationships/slide" Target="slides/slide99.xml"/><Relationship Id="rId113" Type="http://schemas.openxmlformats.org/officeDocument/2006/relationships/slide" Target="slides/slide107.xml"/><Relationship Id="rId118" Type="http://schemas.openxmlformats.org/officeDocument/2006/relationships/slide" Target="slides/slide112.xml"/><Relationship Id="rId126" Type="http://schemas.openxmlformats.org/officeDocument/2006/relationships/notesMaster" Target="notesMasters/notesMaster1.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80" Type="http://schemas.openxmlformats.org/officeDocument/2006/relationships/slide" Target="slides/slide74.xml"/><Relationship Id="rId85" Type="http://schemas.openxmlformats.org/officeDocument/2006/relationships/slide" Target="slides/slide79.xml"/><Relationship Id="rId93" Type="http://schemas.openxmlformats.org/officeDocument/2006/relationships/slide" Target="slides/slide87.xml"/><Relationship Id="rId98" Type="http://schemas.openxmlformats.org/officeDocument/2006/relationships/slide" Target="slides/slide92.xml"/><Relationship Id="rId121" Type="http://schemas.openxmlformats.org/officeDocument/2006/relationships/slide" Target="slides/slide115.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slide" Target="slides/slide61.xml"/><Relationship Id="rId103" Type="http://schemas.openxmlformats.org/officeDocument/2006/relationships/slide" Target="slides/slide97.xml"/><Relationship Id="rId108" Type="http://schemas.openxmlformats.org/officeDocument/2006/relationships/slide" Target="slides/slide102.xml"/><Relationship Id="rId116" Type="http://schemas.openxmlformats.org/officeDocument/2006/relationships/slide" Target="slides/slide110.xml"/><Relationship Id="rId124" Type="http://schemas.openxmlformats.org/officeDocument/2006/relationships/slide" Target="slides/slide118.xml"/><Relationship Id="rId129" Type="http://schemas.openxmlformats.org/officeDocument/2006/relationships/viewProps" Target="viewProps.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slide" Target="slides/slide64.xml"/><Relationship Id="rId75" Type="http://schemas.openxmlformats.org/officeDocument/2006/relationships/slide" Target="slides/slide69.xml"/><Relationship Id="rId83" Type="http://schemas.openxmlformats.org/officeDocument/2006/relationships/slide" Target="slides/slide77.xml"/><Relationship Id="rId88" Type="http://schemas.openxmlformats.org/officeDocument/2006/relationships/slide" Target="slides/slide82.xml"/><Relationship Id="rId91" Type="http://schemas.openxmlformats.org/officeDocument/2006/relationships/slide" Target="slides/slide85.xml"/><Relationship Id="rId96" Type="http://schemas.openxmlformats.org/officeDocument/2006/relationships/slide" Target="slides/slide90.xml"/><Relationship Id="rId111" Type="http://schemas.openxmlformats.org/officeDocument/2006/relationships/slide" Target="slides/slide105.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6" Type="http://schemas.openxmlformats.org/officeDocument/2006/relationships/slide" Target="slides/slide100.xml"/><Relationship Id="rId114" Type="http://schemas.openxmlformats.org/officeDocument/2006/relationships/slide" Target="slides/slide108.xml"/><Relationship Id="rId119" Type="http://schemas.openxmlformats.org/officeDocument/2006/relationships/slide" Target="slides/slide113.xml"/><Relationship Id="rId127" Type="http://schemas.openxmlformats.org/officeDocument/2006/relationships/handoutMaster" Target="handoutMasters/handoutMaster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slide" Target="slides/slide67.xml"/><Relationship Id="rId78" Type="http://schemas.openxmlformats.org/officeDocument/2006/relationships/slide" Target="slides/slide72.xml"/><Relationship Id="rId81" Type="http://schemas.openxmlformats.org/officeDocument/2006/relationships/slide" Target="slides/slide75.xml"/><Relationship Id="rId86" Type="http://schemas.openxmlformats.org/officeDocument/2006/relationships/slide" Target="slides/slide80.xml"/><Relationship Id="rId94" Type="http://schemas.openxmlformats.org/officeDocument/2006/relationships/slide" Target="slides/slide88.xml"/><Relationship Id="rId99" Type="http://schemas.openxmlformats.org/officeDocument/2006/relationships/slide" Target="slides/slide93.xml"/><Relationship Id="rId101" Type="http://schemas.openxmlformats.org/officeDocument/2006/relationships/slide" Target="slides/slide95.xml"/><Relationship Id="rId122" Type="http://schemas.openxmlformats.org/officeDocument/2006/relationships/slide" Target="slides/slide116.xml"/><Relationship Id="rId130"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109" Type="http://schemas.openxmlformats.org/officeDocument/2006/relationships/slide" Target="slides/slide10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slide" Target="slides/slide70.xml"/><Relationship Id="rId97" Type="http://schemas.openxmlformats.org/officeDocument/2006/relationships/slide" Target="slides/slide91.xml"/><Relationship Id="rId104" Type="http://schemas.openxmlformats.org/officeDocument/2006/relationships/slide" Target="slides/slide98.xml"/><Relationship Id="rId120" Type="http://schemas.openxmlformats.org/officeDocument/2006/relationships/slide" Target="slides/slide114.xml"/><Relationship Id="rId125" Type="http://schemas.openxmlformats.org/officeDocument/2006/relationships/slide" Target="slides/slide119.xml"/><Relationship Id="rId7" Type="http://schemas.openxmlformats.org/officeDocument/2006/relationships/slide" Target="slides/slide1.xml"/><Relationship Id="rId71" Type="http://schemas.openxmlformats.org/officeDocument/2006/relationships/slide" Target="slides/slide65.xml"/><Relationship Id="rId92" Type="http://schemas.openxmlformats.org/officeDocument/2006/relationships/slide" Target="slides/slide86.xml"/><Relationship Id="rId2" Type="http://schemas.openxmlformats.org/officeDocument/2006/relationships/customXml" Target="../customXml/item2.xml"/><Relationship Id="rId29" Type="http://schemas.openxmlformats.org/officeDocument/2006/relationships/slide" Target="slides/slide23.xml"/><Relationship Id="rId24" Type="http://schemas.openxmlformats.org/officeDocument/2006/relationships/slide" Target="slides/slide18.xml"/><Relationship Id="rId40" Type="http://schemas.openxmlformats.org/officeDocument/2006/relationships/slide" Target="slides/slide34.xml"/><Relationship Id="rId45" Type="http://schemas.openxmlformats.org/officeDocument/2006/relationships/slide" Target="slides/slide39.xml"/><Relationship Id="rId66" Type="http://schemas.openxmlformats.org/officeDocument/2006/relationships/slide" Target="slides/slide60.xml"/><Relationship Id="rId87" Type="http://schemas.openxmlformats.org/officeDocument/2006/relationships/slide" Target="slides/slide81.xml"/><Relationship Id="rId110" Type="http://schemas.openxmlformats.org/officeDocument/2006/relationships/slide" Target="slides/slide104.xml"/><Relationship Id="rId115" Type="http://schemas.openxmlformats.org/officeDocument/2006/relationships/slide" Target="slides/slide109.xml"/><Relationship Id="rId131" Type="http://schemas.openxmlformats.org/officeDocument/2006/relationships/tableStyles" Target="tableStyles.xml"/><Relationship Id="rId61" Type="http://schemas.openxmlformats.org/officeDocument/2006/relationships/slide" Target="slides/slide55.xml"/><Relationship Id="rId82" Type="http://schemas.openxmlformats.org/officeDocument/2006/relationships/slide" Target="slides/slide7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7D0AD7D-3644-4D24-9A07-1DB71DF6FFC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802066AA-6F8D-48A1-985F-26F60F3DDFA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128D298-A9D3-4A02-B5B7-FBAC628E3490}" type="datetimeFigureOut">
              <a:rPr lang="en-US" smtClean="0"/>
              <a:t>5/23/2020</a:t>
            </a:fld>
            <a:endParaRPr lang="en-US"/>
          </a:p>
        </p:txBody>
      </p:sp>
      <p:sp>
        <p:nvSpPr>
          <p:cNvPr id="4" name="Footer Placeholder 3">
            <a:extLst>
              <a:ext uri="{FF2B5EF4-FFF2-40B4-BE49-F238E27FC236}">
                <a16:creationId xmlns:a16="http://schemas.microsoft.com/office/drawing/2014/main" id="{89DD834E-E23E-4C23-B3B4-47562913DBC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0527345A-AF08-48EA-A514-D1D05473F90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BD87B67-74E7-488D-9D2C-074D983A7A9D}" type="slidenum">
              <a:rPr lang="en-US" smtClean="0"/>
              <a:t>‹#›</a:t>
            </a:fld>
            <a:endParaRPr lang="en-US"/>
          </a:p>
        </p:txBody>
      </p:sp>
    </p:spTree>
    <p:extLst>
      <p:ext uri="{BB962C8B-B14F-4D97-AF65-F5344CB8AC3E}">
        <p14:creationId xmlns:p14="http://schemas.microsoft.com/office/powerpoint/2010/main" val="25285302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EEC622D-927C-482E-8F9A-4CF608DF8B35}" type="datetimeFigureOut">
              <a:rPr lang="en-US" smtClean="0"/>
              <a:t>5/23/2020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8C99237-E041-426E-9DEB-5FFD70F9D36C}" type="slidenum">
              <a:rPr lang="en-US" smtClean="0"/>
              <a:t>‹#›</a:t>
            </a:fld>
            <a:endParaRPr lang="en-US"/>
          </a:p>
        </p:txBody>
      </p:sp>
    </p:spTree>
    <p:extLst>
      <p:ext uri="{BB962C8B-B14F-4D97-AF65-F5344CB8AC3E}">
        <p14:creationId xmlns:p14="http://schemas.microsoft.com/office/powerpoint/2010/main" val="7384771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cat.lcs.dynamics.com/Tools/RapidDataCollector.msi" TargetMode="External"/><Relationship Id="rId2" Type="http://schemas.openxmlformats.org/officeDocument/2006/relationships/slide" Target="../slides/slide18.xml"/><Relationship Id="rId1" Type="http://schemas.openxmlformats.org/officeDocument/2006/relationships/notesMaster" Target="../notesMasters/notesMaster1.xml"/><Relationship Id="rId4" Type="http://schemas.openxmlformats.org/officeDocument/2006/relationships/hyperlink" Target="https://go.microsoft.com/fwlink/?LinkId=400650" TargetMode="Externa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docs.microsoft.com/en-us/dynamics365/fin-ops-core/dev-itpro/lifecycle-services/lcs"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docs.microsoft.com/en-us/dynamics365/unified-operations/dev-itpro/lifecycle-services/submit-request-dynamics-service-engineering-team#service-request-types-and-slas" TargetMode="External"/><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go.microsoft.com/fwlink/?LinkId=400650"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63881A-07F3-4DB7-AFE5-78F9798FF0B5}" type="slidenum">
              <a:rPr lang="en-US" smtClean="0"/>
              <a:t>3</a:t>
            </a:fld>
            <a:endParaRPr lang="en-US"/>
          </a:p>
        </p:txBody>
      </p:sp>
    </p:spTree>
    <p:extLst>
      <p:ext uri="{BB962C8B-B14F-4D97-AF65-F5344CB8AC3E}">
        <p14:creationId xmlns:p14="http://schemas.microsoft.com/office/powerpoint/2010/main" val="42429922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333333"/>
                </a:solidFill>
                <a:effectLst/>
                <a:latin typeface="Segoe UI" panose="020B0502040204020203" pitchFamily="34" charset="0"/>
              </a:rPr>
              <a:t>Upgrade from Microsoft Dynamics 2009 (source-to-target upgrades)</a:t>
            </a:r>
            <a:endParaRPr lang="en-US" b="0" i="0" dirty="0">
              <a:solidFill>
                <a:srgbClr val="333333"/>
              </a:solidFill>
              <a:effectLst/>
              <a:latin typeface="Segoe UI" panose="020B0502040204020203" pitchFamily="34" charset="0"/>
            </a:endParaRPr>
          </a:p>
          <a:p>
            <a:pPr algn="l">
              <a:buFont typeface="+mj-lt"/>
              <a:buAutoNum type="arabicPeriod"/>
            </a:pPr>
            <a:r>
              <a:rPr lang="en-US" b="0" i="0" dirty="0">
                <a:solidFill>
                  <a:srgbClr val="333333"/>
                </a:solidFill>
                <a:effectLst/>
                <a:latin typeface="Segoe UI" panose="020B0502040204020203" pitchFamily="34" charset="0"/>
              </a:rPr>
              <a:t>Create an upgrade analysis job (the task you are performing now).</a:t>
            </a:r>
          </a:p>
          <a:p>
            <a:pPr algn="l">
              <a:buFont typeface="+mj-lt"/>
              <a:buAutoNum type="arabicPeriod"/>
            </a:pPr>
            <a:r>
              <a:rPr lang="en-US" b="0" i="0" u="none" strike="noStrike" dirty="0">
                <a:solidFill>
                  <a:srgbClr val="085A97"/>
                </a:solidFill>
                <a:effectLst/>
                <a:latin typeface="Segoe UI" panose="020B0502040204020203" pitchFamily="34" charset="0"/>
                <a:hlinkClick r:id="rId3" tooltip="Download Rapid Data Collector"/>
              </a:rPr>
              <a:t>Download</a:t>
            </a:r>
            <a:r>
              <a:rPr lang="en-US" b="0" i="0" dirty="0">
                <a:solidFill>
                  <a:srgbClr val="333333"/>
                </a:solidFill>
                <a:effectLst/>
                <a:latin typeface="Segoe UI" panose="020B0502040204020203" pitchFamily="34" charset="0"/>
              </a:rPr>
              <a:t> and install Microsoft Dynamics AX2012 Rapid Data Collector.</a:t>
            </a:r>
            <a:br>
              <a:rPr lang="en-US" b="0" i="0" dirty="0">
                <a:solidFill>
                  <a:srgbClr val="333333"/>
                </a:solidFill>
                <a:effectLst/>
                <a:latin typeface="Segoe UI" panose="020B0502040204020203" pitchFamily="34" charset="0"/>
              </a:rPr>
            </a:br>
            <a:r>
              <a:rPr lang="en-US" b="0" i="0" dirty="0">
                <a:solidFill>
                  <a:srgbClr val="333333"/>
                </a:solidFill>
                <a:effectLst/>
                <a:latin typeface="Segoe UI" panose="020B0502040204020203" pitchFamily="34" charset="0"/>
              </a:rPr>
              <a:t>The Rapid Data Collector analyzes the table sizes in your company to estimate the scale of the upgrade.</a:t>
            </a:r>
          </a:p>
          <a:p>
            <a:pPr algn="l">
              <a:buFont typeface="+mj-lt"/>
              <a:buAutoNum type="arabicPeriod"/>
            </a:pPr>
            <a:r>
              <a:rPr lang="en-US" b="0" i="0" dirty="0">
                <a:solidFill>
                  <a:srgbClr val="333333"/>
                </a:solidFill>
                <a:effectLst/>
                <a:latin typeface="Segoe UI" panose="020B0502040204020203" pitchFamily="34" charset="0"/>
              </a:rPr>
              <a:t>Run the Rapid Data Collector in a production environment in which no upgrade scripts have been loaded.</a:t>
            </a:r>
          </a:p>
          <a:p>
            <a:pPr algn="l">
              <a:buFont typeface="+mj-lt"/>
              <a:buAutoNum type="arabicPeriod"/>
            </a:pPr>
            <a:r>
              <a:rPr lang="en-US" b="0" i="0" dirty="0">
                <a:solidFill>
                  <a:srgbClr val="333333"/>
                </a:solidFill>
                <a:effectLst/>
                <a:latin typeface="Segoe UI" panose="020B0502040204020203" pitchFamily="34" charset="0"/>
              </a:rPr>
              <a:t>Upload the generated ZIP file.</a:t>
            </a:r>
          </a:p>
          <a:p>
            <a:pPr algn="l">
              <a:buFont typeface="+mj-lt"/>
              <a:buAutoNum type="arabicPeriod"/>
            </a:pPr>
            <a:r>
              <a:rPr lang="en-US" b="0" i="0" dirty="0">
                <a:solidFill>
                  <a:srgbClr val="333333"/>
                </a:solidFill>
                <a:effectLst/>
                <a:latin typeface="Segoe UI" panose="020B0502040204020203" pitchFamily="34" charset="0"/>
              </a:rPr>
              <a:t>Upload your AOD files.</a:t>
            </a:r>
          </a:p>
          <a:p>
            <a:pPr algn="l">
              <a:buFont typeface="+mj-lt"/>
              <a:buAutoNum type="arabicPeriod"/>
            </a:pPr>
            <a:r>
              <a:rPr lang="en-US" b="0" i="0" dirty="0">
                <a:solidFill>
                  <a:srgbClr val="333333"/>
                </a:solidFill>
                <a:effectLst/>
                <a:latin typeface="Segoe UI" panose="020B0502040204020203" pitchFamily="34" charset="0"/>
              </a:rPr>
              <a:t>Download the report.</a:t>
            </a:r>
          </a:p>
          <a:p>
            <a:pPr algn="l"/>
            <a:br>
              <a:rPr lang="en-US" dirty="0"/>
            </a:br>
            <a:r>
              <a:rPr lang="en-US" b="1" i="0" dirty="0">
                <a:solidFill>
                  <a:srgbClr val="333333"/>
                </a:solidFill>
                <a:effectLst/>
                <a:latin typeface="Segoe UI" panose="020B0502040204020203" pitchFamily="34" charset="0"/>
              </a:rPr>
              <a:t>Upgrade from Microsoft Dynamics AX 2012 R2 to the cumulative update of AX 2012 R3</a:t>
            </a:r>
            <a:endParaRPr lang="en-US" b="0" i="0" dirty="0">
              <a:solidFill>
                <a:srgbClr val="333333"/>
              </a:solidFill>
              <a:effectLst/>
              <a:latin typeface="Segoe UI" panose="020B0502040204020203" pitchFamily="34" charset="0"/>
            </a:endParaRPr>
          </a:p>
          <a:p>
            <a:pPr algn="l">
              <a:buFont typeface="+mj-lt"/>
              <a:buAutoNum type="arabicPeriod"/>
            </a:pPr>
            <a:r>
              <a:rPr lang="en-US" b="0" i="0" dirty="0">
                <a:solidFill>
                  <a:srgbClr val="333333"/>
                </a:solidFill>
                <a:effectLst/>
                <a:latin typeface="Segoe UI" panose="020B0502040204020203" pitchFamily="34" charset="0"/>
              </a:rPr>
              <a:t>Create an upgrade analysis job (the task you are performing now).</a:t>
            </a:r>
          </a:p>
          <a:p>
            <a:pPr algn="l">
              <a:buFont typeface="+mj-lt"/>
              <a:buAutoNum type="arabicPeriod"/>
            </a:pPr>
            <a:r>
              <a:rPr lang="en-US" b="0" i="0" dirty="0">
                <a:solidFill>
                  <a:srgbClr val="333333"/>
                </a:solidFill>
                <a:effectLst/>
                <a:latin typeface="Segoe UI" panose="020B0502040204020203" pitchFamily="34" charset="0"/>
              </a:rPr>
              <a:t>Export your AX 2012 model store (any version). For more information, see </a:t>
            </a:r>
            <a:r>
              <a:rPr lang="en-US" b="0" i="0" u="none" strike="noStrike" dirty="0">
                <a:solidFill>
                  <a:srgbClr val="085A97"/>
                </a:solidFill>
                <a:effectLst/>
                <a:latin typeface="Segoe UI" panose="020B0502040204020203" pitchFamily="34" charset="0"/>
                <a:hlinkClick r:id="rId4" tooltip="How to: Export and Import a Model Store."/>
              </a:rPr>
              <a:t>How to: Export and Import a Model Store.</a:t>
            </a:r>
            <a:endParaRPr lang="en-US" b="0" i="0" dirty="0">
              <a:solidFill>
                <a:srgbClr val="333333"/>
              </a:solidFill>
              <a:effectLst/>
              <a:latin typeface="Segoe UI" panose="020B0502040204020203" pitchFamily="34" charset="0"/>
            </a:endParaRPr>
          </a:p>
          <a:p>
            <a:pPr algn="l">
              <a:buFont typeface="+mj-lt"/>
              <a:buAutoNum type="arabicPeriod"/>
            </a:pPr>
            <a:r>
              <a:rPr lang="en-US" b="0" i="0" dirty="0">
                <a:solidFill>
                  <a:srgbClr val="333333"/>
                </a:solidFill>
                <a:effectLst/>
                <a:latin typeface="Segoe UI" panose="020B0502040204020203" pitchFamily="34" charset="0"/>
              </a:rPr>
              <a:t>Zip (compress) the model store file.</a:t>
            </a:r>
          </a:p>
          <a:p>
            <a:pPr algn="l">
              <a:buFont typeface="+mj-lt"/>
              <a:buAutoNum type="arabicPeriod"/>
            </a:pPr>
            <a:r>
              <a:rPr lang="en-US" b="0" i="0" dirty="0">
                <a:solidFill>
                  <a:srgbClr val="333333"/>
                </a:solidFill>
                <a:effectLst/>
                <a:latin typeface="Segoe UI" panose="020B0502040204020203" pitchFamily="34" charset="0"/>
              </a:rPr>
              <a:t>Upload your compressed model store.</a:t>
            </a:r>
          </a:p>
          <a:p>
            <a:pPr algn="l">
              <a:buFont typeface="+mj-lt"/>
              <a:buAutoNum type="arabicPeriod"/>
            </a:pPr>
            <a:r>
              <a:rPr lang="en-US" b="0" i="0" dirty="0">
                <a:solidFill>
                  <a:srgbClr val="333333"/>
                </a:solidFill>
                <a:effectLst/>
                <a:latin typeface="Segoe UI" panose="020B0502040204020203" pitchFamily="34" charset="0"/>
              </a:rPr>
              <a:t>Download the report.</a:t>
            </a:r>
          </a:p>
          <a:p>
            <a:endParaRPr lang="en-US" dirty="0"/>
          </a:p>
        </p:txBody>
      </p:sp>
      <p:sp>
        <p:nvSpPr>
          <p:cNvPr id="4" name="Slide Number Placeholder 3"/>
          <p:cNvSpPr>
            <a:spLocks noGrp="1"/>
          </p:cNvSpPr>
          <p:nvPr>
            <p:ph type="sldNum" sz="quarter" idx="5"/>
          </p:nvPr>
        </p:nvSpPr>
        <p:spPr/>
        <p:txBody>
          <a:bodyPr/>
          <a:lstStyle/>
          <a:p>
            <a:fld id="{F8C99237-E041-426E-9DEB-5FFD70F9D36C}" type="slidenum">
              <a:rPr lang="en-US" smtClean="0"/>
              <a:t>18</a:t>
            </a:fld>
            <a:endParaRPr lang="en-US"/>
          </a:p>
        </p:txBody>
      </p:sp>
    </p:spTree>
    <p:extLst>
      <p:ext uri="{BB962C8B-B14F-4D97-AF65-F5344CB8AC3E}">
        <p14:creationId xmlns:p14="http://schemas.microsoft.com/office/powerpoint/2010/main" val="29895550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143000" marR="0" lvl="2" indent="-228600">
              <a:lnSpc>
                <a:spcPct val="107000"/>
              </a:lnSpc>
              <a:spcBef>
                <a:spcPts val="0"/>
              </a:spcBef>
              <a:spcAft>
                <a:spcPts val="0"/>
              </a:spcAft>
              <a:buFont typeface="Wingdings" panose="05000000000000000000" pitchFamily="2"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Similar to code upgrade</a:t>
            </a:r>
          </a:p>
          <a:p>
            <a:pPr marL="1143000" marR="0" lvl="2" indent="-228600">
              <a:lnSpc>
                <a:spcPct val="107000"/>
              </a:lnSpc>
              <a:spcBef>
                <a:spcPts val="0"/>
              </a:spcBef>
              <a:spcAft>
                <a:spcPts val="0"/>
              </a:spcAft>
              <a:buFont typeface="Wingdings" panose="05000000000000000000" pitchFamily="2"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Helps plan your upgrade by collecting and analyzing 2012 code artifacts</a:t>
            </a:r>
          </a:p>
          <a:p>
            <a:pPr marL="1143000" marR="0" lvl="2" indent="-228600">
              <a:lnSpc>
                <a:spcPct val="107000"/>
              </a:lnSpc>
              <a:spcBef>
                <a:spcPts val="0"/>
              </a:spcBef>
              <a:spcAft>
                <a:spcPts val="800"/>
              </a:spcAft>
              <a:buFont typeface="Wingdings" panose="05000000000000000000" pitchFamily="2"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Just a report</a:t>
            </a:r>
          </a:p>
          <a:p>
            <a:endParaRPr lang="en-US" dirty="0"/>
          </a:p>
        </p:txBody>
      </p:sp>
      <p:sp>
        <p:nvSpPr>
          <p:cNvPr id="4" name="Slide Number Placeholder 3"/>
          <p:cNvSpPr>
            <a:spLocks noGrp="1"/>
          </p:cNvSpPr>
          <p:nvPr>
            <p:ph type="sldNum" sz="quarter" idx="5"/>
          </p:nvPr>
        </p:nvSpPr>
        <p:spPr/>
        <p:txBody>
          <a:bodyPr/>
          <a:lstStyle/>
          <a:p>
            <a:fld id="{F8C99237-E041-426E-9DEB-5FFD70F9D36C}" type="slidenum">
              <a:rPr lang="en-US" smtClean="0"/>
              <a:t>19</a:t>
            </a:fld>
            <a:endParaRPr lang="en-US"/>
          </a:p>
        </p:txBody>
      </p:sp>
    </p:spTree>
    <p:extLst>
      <p:ext uri="{BB962C8B-B14F-4D97-AF65-F5344CB8AC3E}">
        <p14:creationId xmlns:p14="http://schemas.microsoft.com/office/powerpoint/2010/main" val="13809949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58768D-2166-46D4-829E-F7A39816A5A8}" type="slidenum">
              <a:rPr lang="en-US" smtClean="0"/>
              <a:t>50</a:t>
            </a:fld>
            <a:endParaRPr lang="en-US"/>
          </a:p>
        </p:txBody>
      </p:sp>
    </p:spTree>
    <p:extLst>
      <p:ext uri="{BB962C8B-B14F-4D97-AF65-F5344CB8AC3E}">
        <p14:creationId xmlns:p14="http://schemas.microsoft.com/office/powerpoint/2010/main" val="4502631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 actually shot first? </a:t>
            </a:r>
            <a:r>
              <a:rPr lang="en-US" dirty="0" err="1"/>
              <a:t>han</a:t>
            </a:r>
            <a:r>
              <a:rPr lang="en-US" dirty="0"/>
              <a:t> solo</a:t>
            </a:r>
          </a:p>
        </p:txBody>
      </p:sp>
      <p:sp>
        <p:nvSpPr>
          <p:cNvPr id="4" name="Slide Number Placeholder 3"/>
          <p:cNvSpPr>
            <a:spLocks noGrp="1"/>
          </p:cNvSpPr>
          <p:nvPr>
            <p:ph type="sldNum" sz="quarter" idx="5"/>
          </p:nvPr>
        </p:nvSpPr>
        <p:spPr/>
        <p:txBody>
          <a:bodyPr/>
          <a:lstStyle/>
          <a:p>
            <a:fld id="{B463881A-07F3-4DB7-AFE5-78F9798FF0B5}" type="slidenum">
              <a:rPr lang="en-US" smtClean="0"/>
              <a:t>52</a:t>
            </a:fld>
            <a:endParaRPr lang="en-US"/>
          </a:p>
        </p:txBody>
      </p:sp>
    </p:spTree>
    <p:extLst>
      <p:ext uri="{BB962C8B-B14F-4D97-AF65-F5344CB8AC3E}">
        <p14:creationId xmlns:p14="http://schemas.microsoft.com/office/powerpoint/2010/main" val="26307009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type of droid is R2D2 classified as? </a:t>
            </a:r>
            <a:r>
              <a:rPr lang="en-US" dirty="0" err="1"/>
              <a:t>astromech</a:t>
            </a:r>
            <a:r>
              <a:rPr lang="en-US" dirty="0"/>
              <a:t> droid</a:t>
            </a:r>
          </a:p>
        </p:txBody>
      </p:sp>
      <p:sp>
        <p:nvSpPr>
          <p:cNvPr id="4" name="Slide Number Placeholder 3"/>
          <p:cNvSpPr>
            <a:spLocks noGrp="1"/>
          </p:cNvSpPr>
          <p:nvPr>
            <p:ph type="sldNum" sz="quarter" idx="5"/>
          </p:nvPr>
        </p:nvSpPr>
        <p:spPr/>
        <p:txBody>
          <a:bodyPr/>
          <a:lstStyle/>
          <a:p>
            <a:fld id="{B463881A-07F3-4DB7-AFE5-78F9798FF0B5}" type="slidenum">
              <a:rPr lang="en-US" smtClean="0"/>
              <a:t>56</a:t>
            </a:fld>
            <a:endParaRPr lang="en-US"/>
          </a:p>
        </p:txBody>
      </p:sp>
    </p:spTree>
    <p:extLst>
      <p:ext uri="{BB962C8B-B14F-4D97-AF65-F5344CB8AC3E}">
        <p14:creationId xmlns:p14="http://schemas.microsoft.com/office/powerpoint/2010/main" val="38702200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MILLENNIUM FALCON, CAN COMFORTABLY FIT HOW MANY PEOPLE IN THE COCKPIT? Four</a:t>
            </a:r>
          </a:p>
          <a:p>
            <a:endParaRPr lang="en-US" dirty="0"/>
          </a:p>
        </p:txBody>
      </p:sp>
      <p:sp>
        <p:nvSpPr>
          <p:cNvPr id="4" name="Slide Number Placeholder 3"/>
          <p:cNvSpPr>
            <a:spLocks noGrp="1"/>
          </p:cNvSpPr>
          <p:nvPr>
            <p:ph type="sldNum" sz="quarter" idx="5"/>
          </p:nvPr>
        </p:nvSpPr>
        <p:spPr/>
        <p:txBody>
          <a:bodyPr/>
          <a:lstStyle/>
          <a:p>
            <a:fld id="{B463881A-07F3-4DB7-AFE5-78F9798FF0B5}" type="slidenum">
              <a:rPr lang="en-US" smtClean="0"/>
              <a:t>62</a:t>
            </a:fld>
            <a:endParaRPr lang="en-US"/>
          </a:p>
        </p:txBody>
      </p:sp>
    </p:spTree>
    <p:extLst>
      <p:ext uri="{BB962C8B-B14F-4D97-AF65-F5344CB8AC3E}">
        <p14:creationId xmlns:p14="http://schemas.microsoft.com/office/powerpoint/2010/main" val="29486215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1" kern="1200" dirty="0">
                <a:solidFill>
                  <a:schemeClr val="tx1"/>
                </a:solidFill>
                <a:effectLst/>
                <a:latin typeface="+mn-lt"/>
                <a:ea typeface="+mn-ea"/>
                <a:cs typeface="+mn-cs"/>
              </a:rPr>
              <a:t>Standard</a:t>
            </a:r>
          </a:p>
          <a:p>
            <a:r>
              <a:rPr lang="en-US" sz="1200" kern="1200" dirty="0">
                <a:solidFill>
                  <a:schemeClr val="tx1"/>
                </a:solidFill>
                <a:effectLst/>
                <a:latin typeface="+mn-lt"/>
                <a:ea typeface="+mn-ea"/>
                <a:cs typeface="+mn-cs"/>
              </a:rPr>
              <a:t>Standard environments are managed via LCS. You create a request for the environment to be created which is then fulfilled and completed by DSE (Dynamics Service Engineer) team commonly just called DSE. </a:t>
            </a:r>
          </a:p>
          <a:p>
            <a:r>
              <a:rPr lang="en-US" sz="1200" b="1" i="1" kern="1200" dirty="0">
                <a:solidFill>
                  <a:schemeClr val="tx1"/>
                </a:solidFill>
                <a:effectLst/>
                <a:latin typeface="+mn-lt"/>
                <a:ea typeface="+mn-ea"/>
                <a:cs typeface="+mn-cs"/>
              </a:rPr>
              <a:t>Add-On</a:t>
            </a:r>
          </a:p>
          <a:p>
            <a:r>
              <a:rPr lang="en-US" sz="1200" kern="1200" dirty="0">
                <a:solidFill>
                  <a:schemeClr val="tx1"/>
                </a:solidFill>
                <a:effectLst/>
                <a:latin typeface="+mn-lt"/>
                <a:ea typeface="+mn-ea"/>
                <a:cs typeface="+mn-cs"/>
              </a:rPr>
              <a:t>Same as standard after purchase and addition to LCS project.</a:t>
            </a:r>
          </a:p>
          <a:p>
            <a:r>
              <a:rPr lang="en-US" sz="1200" b="1" i="1" kern="1200" dirty="0">
                <a:solidFill>
                  <a:schemeClr val="tx1"/>
                </a:solidFill>
                <a:effectLst/>
                <a:latin typeface="+mn-lt"/>
                <a:ea typeface="+mn-ea"/>
                <a:cs typeface="+mn-cs"/>
              </a:rPr>
              <a:t>Cloud-Hosted</a:t>
            </a:r>
          </a:p>
          <a:p>
            <a:r>
              <a:rPr lang="en-US" sz="1200" kern="1200" dirty="0">
                <a:solidFill>
                  <a:schemeClr val="tx1"/>
                </a:solidFill>
                <a:effectLst/>
                <a:latin typeface="+mn-lt"/>
                <a:ea typeface="+mn-ea"/>
                <a:cs typeface="+mn-cs"/>
              </a:rPr>
              <a:t>Entirely self-service. Once you connect your LCS project to your Azure Subscription, you run through a wizard to create the VM and it submits the request to create that VM on your subscription with the specific options. If a new azure sub, request your core count be increase before provisioning your first VM. All VM resources are created in a resource group for that VM.</a:t>
            </a:r>
          </a:p>
          <a:p>
            <a:endParaRPr lang="en-US" dirty="0"/>
          </a:p>
        </p:txBody>
      </p:sp>
      <p:sp>
        <p:nvSpPr>
          <p:cNvPr id="4" name="Slide Number Placeholder 3"/>
          <p:cNvSpPr>
            <a:spLocks noGrp="1"/>
          </p:cNvSpPr>
          <p:nvPr>
            <p:ph type="sldNum" sz="quarter" idx="5"/>
          </p:nvPr>
        </p:nvSpPr>
        <p:spPr/>
        <p:txBody>
          <a:bodyPr/>
          <a:lstStyle/>
          <a:p>
            <a:fld id="{6758768D-2166-46D4-829E-F7A39816A5A8}" type="slidenum">
              <a:rPr lang="en-US" smtClean="0"/>
              <a:t>65</a:t>
            </a:fld>
            <a:endParaRPr lang="en-US"/>
          </a:p>
        </p:txBody>
      </p:sp>
    </p:spTree>
    <p:extLst>
      <p:ext uri="{BB962C8B-B14F-4D97-AF65-F5344CB8AC3E}">
        <p14:creationId xmlns:p14="http://schemas.microsoft.com/office/powerpoint/2010/main" val="10461249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8C99237-E041-426E-9DEB-5FFD70F9D36C}" type="slidenum">
              <a:rPr lang="en-US" smtClean="0"/>
              <a:t>69</a:t>
            </a:fld>
            <a:endParaRPr lang="en-US"/>
          </a:p>
        </p:txBody>
      </p:sp>
    </p:spTree>
    <p:extLst>
      <p:ext uri="{BB962C8B-B14F-4D97-AF65-F5344CB8AC3E}">
        <p14:creationId xmlns:p14="http://schemas.microsoft.com/office/powerpoint/2010/main" val="6659586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Only good for 8 hours</a:t>
            </a:r>
          </a:p>
          <a:p>
            <a:r>
              <a:rPr lang="en-US" dirty="0"/>
              <a:t>Only access to AQL</a:t>
            </a:r>
          </a:p>
        </p:txBody>
      </p:sp>
      <p:sp>
        <p:nvSpPr>
          <p:cNvPr id="4" name="Slide Number Placeholder 3"/>
          <p:cNvSpPr>
            <a:spLocks noGrp="1"/>
          </p:cNvSpPr>
          <p:nvPr>
            <p:ph type="sldNum" sz="quarter" idx="5"/>
          </p:nvPr>
        </p:nvSpPr>
        <p:spPr/>
        <p:txBody>
          <a:bodyPr/>
          <a:lstStyle/>
          <a:p>
            <a:fld id="{F8C99237-E041-426E-9DEB-5FFD70F9D36C}" type="slidenum">
              <a:rPr lang="en-US" smtClean="0"/>
              <a:t>76</a:t>
            </a:fld>
            <a:endParaRPr lang="en-US"/>
          </a:p>
        </p:txBody>
      </p:sp>
    </p:spTree>
    <p:extLst>
      <p:ext uri="{BB962C8B-B14F-4D97-AF65-F5344CB8AC3E}">
        <p14:creationId xmlns:p14="http://schemas.microsoft.com/office/powerpoint/2010/main" val="16041324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Only good for 8 hours</a:t>
            </a:r>
          </a:p>
          <a:p>
            <a:r>
              <a:rPr lang="en-US" dirty="0"/>
              <a:t>Only access to AQL</a:t>
            </a:r>
          </a:p>
        </p:txBody>
      </p:sp>
      <p:sp>
        <p:nvSpPr>
          <p:cNvPr id="4" name="Slide Number Placeholder 3"/>
          <p:cNvSpPr>
            <a:spLocks noGrp="1"/>
          </p:cNvSpPr>
          <p:nvPr>
            <p:ph type="sldNum" sz="quarter" idx="5"/>
          </p:nvPr>
        </p:nvSpPr>
        <p:spPr/>
        <p:txBody>
          <a:bodyPr/>
          <a:lstStyle/>
          <a:p>
            <a:fld id="{F8C99237-E041-426E-9DEB-5FFD70F9D36C}" type="slidenum">
              <a:rPr lang="en-US" smtClean="0"/>
              <a:t>77</a:t>
            </a:fld>
            <a:endParaRPr lang="en-US"/>
          </a:p>
        </p:txBody>
      </p:sp>
    </p:spTree>
    <p:extLst>
      <p:ext uri="{BB962C8B-B14F-4D97-AF65-F5344CB8AC3E}">
        <p14:creationId xmlns:p14="http://schemas.microsoft.com/office/powerpoint/2010/main" val="16051432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Subscription</a:t>
            </a:r>
          </a:p>
          <a:p>
            <a:r>
              <a:rPr lang="en-US" dirty="0"/>
              <a:t>Licenses</a:t>
            </a:r>
          </a:p>
          <a:p>
            <a:r>
              <a:rPr lang="en-US" dirty="0"/>
              <a:t>Tenant, AAD</a:t>
            </a:r>
          </a:p>
          <a:p>
            <a:r>
              <a:rPr lang="en-US" dirty="0"/>
              <a:t>Azure DevOps</a:t>
            </a:r>
          </a:p>
          <a:p>
            <a:r>
              <a:rPr lang="en-US" dirty="0"/>
              <a:t>LCS </a:t>
            </a:r>
            <a:r>
              <a:rPr lang="en-US" b="0" i="0" dirty="0">
                <a:solidFill>
                  <a:srgbClr val="E3E3E3"/>
                </a:solidFill>
                <a:effectLst/>
                <a:latin typeface="Segoe UI" panose="020B0502040204020203" pitchFamily="34" charset="0"/>
              </a:rPr>
              <a:t>is a collaboration portal that provides an environment and a set of regularly updated services that can help you manage the application lifecycle of your implementations. For more information, see </a:t>
            </a:r>
            <a:r>
              <a:rPr lang="en-US" b="0" i="0" u="sng" dirty="0">
                <a:effectLst/>
                <a:latin typeface="Segoe UI" panose="020B0502040204020203" pitchFamily="34" charset="0"/>
                <a:hlinkClick r:id="rId3"/>
              </a:rPr>
              <a:t>Lifecycle Services resources</a:t>
            </a:r>
            <a:r>
              <a:rPr lang="en-US" b="0" i="0" dirty="0">
                <a:solidFill>
                  <a:srgbClr val="E3E3E3"/>
                </a:solidFill>
                <a:effectLst/>
                <a:latin typeface="Segoe UI" panose="020B0502040204020203" pitchFamily="34" charset="0"/>
              </a:rPr>
              <a:t>. After you purchase and activate a subscription for a Finance and Operations app, an </a:t>
            </a:r>
            <a:r>
              <a:rPr lang="en-US" b="1" i="0" dirty="0">
                <a:solidFill>
                  <a:srgbClr val="E3E3E3"/>
                </a:solidFill>
                <a:effectLst/>
                <a:latin typeface="Segoe UI" panose="020B0502040204020203" pitchFamily="34" charset="0"/>
              </a:rPr>
              <a:t>Implementation project</a:t>
            </a:r>
            <a:r>
              <a:rPr lang="en-US" b="0" i="0" dirty="0">
                <a:solidFill>
                  <a:srgbClr val="E3E3E3"/>
                </a:solidFill>
                <a:effectLst/>
                <a:latin typeface="Segoe UI" panose="020B0502040204020203" pitchFamily="34" charset="0"/>
              </a:rPr>
              <a:t> workspace is provisioned in LCS when the tenant administrator signs in for the first time.</a:t>
            </a:r>
            <a:endParaRPr lang="en-US" dirty="0"/>
          </a:p>
        </p:txBody>
      </p:sp>
      <p:sp>
        <p:nvSpPr>
          <p:cNvPr id="4" name="Slide Number Placeholder 3"/>
          <p:cNvSpPr>
            <a:spLocks noGrp="1"/>
          </p:cNvSpPr>
          <p:nvPr>
            <p:ph type="sldNum" sz="quarter" idx="5"/>
          </p:nvPr>
        </p:nvSpPr>
        <p:spPr/>
        <p:txBody>
          <a:bodyPr/>
          <a:lstStyle/>
          <a:p>
            <a:fld id="{F8C99237-E041-426E-9DEB-5FFD70F9D36C}" type="slidenum">
              <a:rPr lang="en-US" smtClean="0"/>
              <a:t>4</a:t>
            </a:fld>
            <a:endParaRPr lang="en-US"/>
          </a:p>
        </p:txBody>
      </p:sp>
    </p:spTree>
    <p:extLst>
      <p:ext uri="{BB962C8B-B14F-4D97-AF65-F5344CB8AC3E}">
        <p14:creationId xmlns:p14="http://schemas.microsoft.com/office/powerpoint/2010/main" val="7528186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Only good for 8 hours</a:t>
            </a:r>
          </a:p>
          <a:p>
            <a:r>
              <a:rPr lang="en-US" dirty="0"/>
              <a:t>Only access to AQL</a:t>
            </a:r>
          </a:p>
        </p:txBody>
      </p:sp>
      <p:sp>
        <p:nvSpPr>
          <p:cNvPr id="4" name="Slide Number Placeholder 3"/>
          <p:cNvSpPr>
            <a:spLocks noGrp="1"/>
          </p:cNvSpPr>
          <p:nvPr>
            <p:ph type="sldNum" sz="quarter" idx="5"/>
          </p:nvPr>
        </p:nvSpPr>
        <p:spPr/>
        <p:txBody>
          <a:bodyPr/>
          <a:lstStyle/>
          <a:p>
            <a:fld id="{F8C99237-E041-426E-9DEB-5FFD70F9D36C}" type="slidenum">
              <a:rPr lang="en-US" smtClean="0"/>
              <a:t>78</a:t>
            </a:fld>
            <a:endParaRPr lang="en-US"/>
          </a:p>
        </p:txBody>
      </p:sp>
    </p:spTree>
    <p:extLst>
      <p:ext uri="{BB962C8B-B14F-4D97-AF65-F5344CB8AC3E}">
        <p14:creationId xmlns:p14="http://schemas.microsoft.com/office/powerpoint/2010/main" val="169196344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63881A-07F3-4DB7-AFE5-78F9798FF0B5}" type="slidenum">
              <a:rPr lang="en-US" smtClean="0"/>
              <a:t>81</a:t>
            </a:fld>
            <a:endParaRPr lang="en-US"/>
          </a:p>
        </p:txBody>
      </p:sp>
    </p:spTree>
    <p:extLst>
      <p:ext uri="{BB962C8B-B14F-4D97-AF65-F5344CB8AC3E}">
        <p14:creationId xmlns:p14="http://schemas.microsoft.com/office/powerpoint/2010/main" val="324484741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Enable Maintenance Mode</a:t>
            </a:r>
          </a:p>
          <a:p>
            <a:r>
              <a:rPr lang="en-US" dirty="0"/>
              <a:t>Enabled maintenance mode for allow for specific configurations and processes to complete that may drastically alter the functionality of the system. For instance, enabling account structures. Only enable on request and disable once complete.</a:t>
            </a:r>
          </a:p>
          <a:p>
            <a:r>
              <a:rPr lang="en-US" dirty="0"/>
              <a:t>Upgrade</a:t>
            </a:r>
          </a:p>
          <a:p>
            <a:r>
              <a:rPr lang="en-US" dirty="0"/>
              <a:t>Only applicable to 7.3 environments or lower, basically N/A at this point.</a:t>
            </a:r>
          </a:p>
          <a:p>
            <a:r>
              <a:rPr lang="en-US" dirty="0"/>
              <a:t>Rotate Secrets</a:t>
            </a:r>
          </a:p>
          <a:p>
            <a:r>
              <a:rPr lang="en-US" dirty="0"/>
              <a:t>Only applies to cloud hosted environments as the other types have their certificates managed by MSFT. This means to regenerate and assign new certificates for the instance. </a:t>
            </a:r>
          </a:p>
        </p:txBody>
      </p:sp>
      <p:sp>
        <p:nvSpPr>
          <p:cNvPr id="4" name="Slide Number Placeholder 3"/>
          <p:cNvSpPr>
            <a:spLocks noGrp="1"/>
          </p:cNvSpPr>
          <p:nvPr>
            <p:ph type="sldNum" sz="quarter" idx="5"/>
          </p:nvPr>
        </p:nvSpPr>
        <p:spPr/>
        <p:txBody>
          <a:bodyPr/>
          <a:lstStyle/>
          <a:p>
            <a:fld id="{6758768D-2166-46D4-829E-F7A39816A5A8}" type="slidenum">
              <a:rPr lang="en-US" smtClean="0"/>
              <a:t>84</a:t>
            </a:fld>
            <a:endParaRPr lang="en-US"/>
          </a:p>
        </p:txBody>
      </p:sp>
    </p:spTree>
    <p:extLst>
      <p:ext uri="{BB962C8B-B14F-4D97-AF65-F5344CB8AC3E}">
        <p14:creationId xmlns:p14="http://schemas.microsoft.com/office/powerpoint/2010/main" val="214470864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By Type</a:t>
            </a:r>
          </a:p>
          <a:p>
            <a:r>
              <a:rPr lang="en-US" sz="1200" b="1" i="1" kern="1200" dirty="0">
                <a:solidFill>
                  <a:schemeClr val="tx1"/>
                </a:solidFill>
                <a:effectLst/>
                <a:latin typeface="+mn-lt"/>
                <a:ea typeface="+mn-ea"/>
                <a:cs typeface="+mn-cs"/>
              </a:rPr>
              <a:t>Standard and Add-On</a:t>
            </a:r>
          </a:p>
          <a:p>
            <a:r>
              <a:rPr lang="en-US" sz="1200" kern="1200" dirty="0">
                <a:solidFill>
                  <a:schemeClr val="tx1"/>
                </a:solidFill>
                <a:effectLst/>
                <a:latin typeface="+mn-lt"/>
                <a:ea typeface="+mn-ea"/>
                <a:cs typeface="+mn-cs"/>
              </a:rPr>
              <a:t>Largely self service now. You can Deallocate and stop the environment if you wish. Standard environments are on MSFT’s subscription which is paid for by your licensing so there is no cost benefit to stopping environments. You can also apply updates, such as new code or updates from MSFT, message online users, view scheduled upcoming updated, if any, enabled RDP access by IP whitelist, restart various services, move databases, enabled maintenance and upgrade major version.</a:t>
            </a:r>
          </a:p>
          <a:p>
            <a:r>
              <a:rPr lang="en-US" sz="1200" b="1" i="1" kern="1200" dirty="0">
                <a:solidFill>
                  <a:schemeClr val="tx1"/>
                </a:solidFill>
                <a:effectLst/>
                <a:latin typeface="+mn-lt"/>
                <a:ea typeface="+mn-ea"/>
                <a:cs typeface="+mn-cs"/>
              </a:rPr>
              <a:t>Cloud Hosted</a:t>
            </a:r>
          </a:p>
          <a:p>
            <a:r>
              <a:rPr lang="en-US" sz="1200" kern="1200" dirty="0">
                <a:solidFill>
                  <a:schemeClr val="tx1"/>
                </a:solidFill>
                <a:effectLst/>
                <a:latin typeface="+mn-lt"/>
                <a:ea typeface="+mn-ea"/>
                <a:cs typeface="+mn-cs"/>
              </a:rPr>
              <a:t>Similar to standard but you can only apply updates, message online users and also rotate secrets</a:t>
            </a:r>
          </a:p>
          <a:p>
            <a:r>
              <a:rPr lang="en-US" sz="1200" b="1" i="1" kern="1200" dirty="0">
                <a:solidFill>
                  <a:schemeClr val="tx1"/>
                </a:solidFill>
                <a:effectLst/>
                <a:latin typeface="+mn-lt"/>
                <a:ea typeface="+mn-ea"/>
                <a:cs typeface="+mn-cs"/>
              </a:rPr>
              <a:t>VHD</a:t>
            </a:r>
          </a:p>
          <a:p>
            <a:r>
              <a:rPr lang="en-US" sz="1200" kern="1200" dirty="0">
                <a:solidFill>
                  <a:schemeClr val="tx1"/>
                </a:solidFill>
                <a:effectLst/>
                <a:latin typeface="+mn-lt"/>
                <a:ea typeface="+mn-ea"/>
                <a:cs typeface="+mn-cs"/>
              </a:rPr>
              <a:t>Servicing is all manual doing via command line. Code is installed manually and/or synced from Azure DevOps. Platform Updates are downloaded locally and installed via command line. Community module available to assist with this if needed – D365 Tools.</a:t>
            </a:r>
          </a:p>
          <a:p>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6758768D-2166-46D4-829E-F7A39816A5A8}" type="slidenum">
              <a:rPr lang="en-US" smtClean="0"/>
              <a:t>85</a:t>
            </a:fld>
            <a:endParaRPr lang="en-US"/>
          </a:p>
        </p:txBody>
      </p:sp>
    </p:spTree>
    <p:extLst>
      <p:ext uri="{BB962C8B-B14F-4D97-AF65-F5344CB8AC3E}">
        <p14:creationId xmlns:p14="http://schemas.microsoft.com/office/powerpoint/2010/main" val="5375809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https://docs.microsoft.com/en-us/dynamics365/unified-operations/dev-itpro/lifecycle-services/submit-request-dynamics-service-engineering-team#service-request-types-and-slas</a:t>
            </a:r>
            <a:endParaRPr lang="en-US" dirty="0"/>
          </a:p>
        </p:txBody>
      </p:sp>
      <p:sp>
        <p:nvSpPr>
          <p:cNvPr id="4" name="Slide Number Placeholder 3"/>
          <p:cNvSpPr>
            <a:spLocks noGrp="1"/>
          </p:cNvSpPr>
          <p:nvPr>
            <p:ph type="sldNum" sz="quarter" idx="5"/>
          </p:nvPr>
        </p:nvSpPr>
        <p:spPr/>
        <p:txBody>
          <a:bodyPr/>
          <a:lstStyle/>
          <a:p>
            <a:fld id="{6758768D-2166-46D4-829E-F7A39816A5A8}" type="slidenum">
              <a:rPr lang="en-US" smtClean="0"/>
              <a:t>87</a:t>
            </a:fld>
            <a:endParaRPr lang="en-US"/>
          </a:p>
        </p:txBody>
      </p:sp>
    </p:spTree>
    <p:extLst>
      <p:ext uri="{BB962C8B-B14F-4D97-AF65-F5344CB8AC3E}">
        <p14:creationId xmlns:p14="http://schemas.microsoft.com/office/powerpoint/2010/main" val="236741890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does AT-AT stand for? All Terrain Armored Transport.</a:t>
            </a:r>
          </a:p>
        </p:txBody>
      </p:sp>
      <p:sp>
        <p:nvSpPr>
          <p:cNvPr id="4" name="Slide Number Placeholder 3"/>
          <p:cNvSpPr>
            <a:spLocks noGrp="1"/>
          </p:cNvSpPr>
          <p:nvPr>
            <p:ph type="sldNum" sz="quarter" idx="5"/>
          </p:nvPr>
        </p:nvSpPr>
        <p:spPr/>
        <p:txBody>
          <a:bodyPr/>
          <a:lstStyle/>
          <a:p>
            <a:fld id="{B463881A-07F3-4DB7-AFE5-78F9798FF0B5}" type="slidenum">
              <a:rPr lang="en-US" smtClean="0"/>
              <a:t>91</a:t>
            </a:fld>
            <a:endParaRPr lang="en-US"/>
          </a:p>
        </p:txBody>
      </p:sp>
    </p:spTree>
    <p:extLst>
      <p:ext uri="{BB962C8B-B14F-4D97-AF65-F5344CB8AC3E}">
        <p14:creationId xmlns:p14="http://schemas.microsoft.com/office/powerpoint/2010/main" val="397144837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E3E3E3"/>
                </a:solidFill>
                <a:effectLst/>
                <a:latin typeface="Segoe UI" panose="020B0502040204020203" pitchFamily="34" charset="0"/>
              </a:rPr>
              <a:t>You can perform fit-gap analysis between your business requirements and the default processes in the Finance and Operations apps.</a:t>
            </a:r>
            <a:endParaRPr lang="en-US" dirty="0"/>
          </a:p>
        </p:txBody>
      </p:sp>
      <p:sp>
        <p:nvSpPr>
          <p:cNvPr id="4" name="Slide Number Placeholder 3"/>
          <p:cNvSpPr>
            <a:spLocks noGrp="1"/>
          </p:cNvSpPr>
          <p:nvPr>
            <p:ph type="sldNum" sz="quarter" idx="5"/>
          </p:nvPr>
        </p:nvSpPr>
        <p:spPr/>
        <p:txBody>
          <a:bodyPr/>
          <a:lstStyle/>
          <a:p>
            <a:fld id="{F8C99237-E041-426E-9DEB-5FFD70F9D36C}" type="slidenum">
              <a:rPr lang="en-US" smtClean="0"/>
              <a:t>93</a:t>
            </a:fld>
            <a:endParaRPr lang="en-US"/>
          </a:p>
        </p:txBody>
      </p:sp>
    </p:spTree>
    <p:extLst>
      <p:ext uri="{BB962C8B-B14F-4D97-AF65-F5344CB8AC3E}">
        <p14:creationId xmlns:p14="http://schemas.microsoft.com/office/powerpoint/2010/main" val="426677162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a:solidFill>
                  <a:srgbClr val="E3E3E3"/>
                </a:solidFill>
                <a:effectLst/>
                <a:latin typeface="Segoe UI" panose="020B0502040204020203" pitchFamily="34" charset="0"/>
              </a:rPr>
              <a:t>Regression Suite Automation Tool</a:t>
            </a:r>
          </a:p>
          <a:p>
            <a:endParaRPr lang="en-US" dirty="0"/>
          </a:p>
        </p:txBody>
      </p:sp>
      <p:sp>
        <p:nvSpPr>
          <p:cNvPr id="4" name="Slide Number Placeholder 3"/>
          <p:cNvSpPr>
            <a:spLocks noGrp="1"/>
          </p:cNvSpPr>
          <p:nvPr>
            <p:ph type="sldNum" sz="quarter" idx="5"/>
          </p:nvPr>
        </p:nvSpPr>
        <p:spPr/>
        <p:txBody>
          <a:bodyPr/>
          <a:lstStyle/>
          <a:p>
            <a:fld id="{F8C99237-E041-426E-9DEB-5FFD70F9D36C}" type="slidenum">
              <a:rPr lang="en-US" smtClean="0"/>
              <a:t>96</a:t>
            </a:fld>
            <a:endParaRPr lang="en-US"/>
          </a:p>
        </p:txBody>
      </p:sp>
    </p:spTree>
    <p:extLst>
      <p:ext uri="{BB962C8B-B14F-4D97-AF65-F5344CB8AC3E}">
        <p14:creationId xmlns:p14="http://schemas.microsoft.com/office/powerpoint/2010/main" val="169291802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a:t>
            </a:r>
            <a:r>
              <a:rPr lang="en-US" sz="1200" b="1" i="0" kern="1200" dirty="0">
                <a:solidFill>
                  <a:schemeClr val="tx1"/>
                </a:solidFill>
                <a:effectLst/>
                <a:latin typeface="+mn-lt"/>
                <a:ea typeface="+mn-ea"/>
                <a:cs typeface="+mn-cs"/>
              </a:rPr>
              <a:t>User interaction</a:t>
            </a:r>
            <a:r>
              <a:rPr lang="en-US" sz="1200" b="0" i="0" kern="1200" dirty="0">
                <a:solidFill>
                  <a:schemeClr val="tx1"/>
                </a:solidFill>
                <a:effectLst/>
                <a:latin typeface="+mn-lt"/>
                <a:ea typeface="+mn-ea"/>
                <a:cs typeface="+mn-cs"/>
              </a:rPr>
              <a:t> chart shows a user's activities on various machines in the environment and the SQL utilization trend.</a:t>
            </a:r>
          </a:p>
          <a:p>
            <a:r>
              <a:rPr lang="en-US" sz="1200" b="0" i="0" kern="1200" dirty="0">
                <a:solidFill>
                  <a:schemeClr val="tx1"/>
                </a:solidFill>
                <a:effectLst/>
                <a:latin typeface="+mn-lt"/>
                <a:ea typeface="+mn-ea"/>
                <a:cs typeface="+mn-cs"/>
              </a:rPr>
              <a:t>The </a:t>
            </a:r>
            <a:r>
              <a:rPr lang="en-US" sz="1200" b="1" i="0" kern="1200" dirty="0">
                <a:solidFill>
                  <a:schemeClr val="tx1"/>
                </a:solidFill>
                <a:effectLst/>
                <a:latin typeface="+mn-lt"/>
                <a:ea typeface="+mn-ea"/>
                <a:cs typeface="+mn-cs"/>
              </a:rPr>
              <a:t>User load</a:t>
            </a:r>
            <a:r>
              <a:rPr lang="en-US" sz="1200" b="0" i="0" kern="1200" dirty="0">
                <a:solidFill>
                  <a:schemeClr val="tx1"/>
                </a:solidFill>
                <a:effectLst/>
                <a:latin typeface="+mn-lt"/>
                <a:ea typeface="+mn-ea"/>
                <a:cs typeface="+mn-cs"/>
              </a:rPr>
              <a:t> section shows all the system users. Each chart shows the time that the user spent on a specific machine.</a:t>
            </a:r>
          </a:p>
          <a:p>
            <a:r>
              <a:rPr lang="en-US" sz="1200" b="0" i="0" kern="1200" dirty="0">
                <a:solidFill>
                  <a:schemeClr val="tx1"/>
                </a:solidFill>
                <a:effectLst/>
                <a:latin typeface="+mn-lt"/>
                <a:ea typeface="+mn-ea"/>
                <a:cs typeface="+mn-cs"/>
              </a:rPr>
              <a:t>The </a:t>
            </a:r>
            <a:r>
              <a:rPr lang="en-US" sz="1200" b="1" i="0" kern="1200" dirty="0">
                <a:solidFill>
                  <a:schemeClr val="tx1"/>
                </a:solidFill>
                <a:effectLst/>
                <a:latin typeface="+mn-lt"/>
                <a:ea typeface="+mn-ea"/>
                <a:cs typeface="+mn-cs"/>
              </a:rPr>
              <a:t>Activity load</a:t>
            </a:r>
            <a:r>
              <a:rPr lang="en-US" sz="1200" b="0" i="0" kern="1200" dirty="0">
                <a:solidFill>
                  <a:schemeClr val="tx1"/>
                </a:solidFill>
                <a:effectLst/>
                <a:latin typeface="+mn-lt"/>
                <a:ea typeface="+mn-ea"/>
                <a:cs typeface="+mn-cs"/>
              </a:rPr>
              <a:t> section shows the activities that were performed on each machine. If you hover over an activity, you see the </a:t>
            </a:r>
            <a:r>
              <a:rPr lang="en-US" sz="1200" b="0" i="0" kern="1200" dirty="0" err="1">
                <a:solidFill>
                  <a:schemeClr val="tx1"/>
                </a:solidFill>
                <a:effectLst/>
                <a:latin typeface="+mn-lt"/>
                <a:ea typeface="+mn-ea"/>
                <a:cs typeface="+mn-cs"/>
              </a:rPr>
              <a:t>Form:Control:Action</a:t>
            </a:r>
            <a:r>
              <a:rPr lang="en-US" sz="1200" b="0" i="0" kern="1200" dirty="0">
                <a:solidFill>
                  <a:schemeClr val="tx1"/>
                </a:solidFill>
                <a:effectLst/>
                <a:latin typeface="+mn-lt"/>
                <a:ea typeface="+mn-ea"/>
                <a:cs typeface="+mn-cs"/>
              </a:rPr>
              <a:t> as a tuple. For example, if you look at </a:t>
            </a:r>
            <a:r>
              <a:rPr lang="en-US" sz="1200" b="0" i="0" kern="1200" dirty="0" err="1">
                <a:solidFill>
                  <a:schemeClr val="tx1"/>
                </a:solidFill>
                <a:effectLst/>
                <a:latin typeface="+mn-lt"/>
                <a:ea typeface="+mn-ea"/>
                <a:cs typeface="+mn-cs"/>
              </a:rPr>
              <a:t>LedgerJournal:New:Click</a:t>
            </a:r>
            <a:r>
              <a:rPr lang="en-US" sz="1200" b="0" i="0" kern="1200" dirty="0">
                <a:solidFill>
                  <a:schemeClr val="tx1"/>
                </a:solidFill>
                <a:effectLst/>
                <a:latin typeface="+mn-lt"/>
                <a:ea typeface="+mn-ea"/>
                <a:cs typeface="+mn-cs"/>
              </a:rPr>
              <a:t> in this section, you can see that user A opened the </a:t>
            </a:r>
            <a:r>
              <a:rPr lang="en-US" sz="1200" b="1" i="0" kern="1200" dirty="0" err="1">
                <a:solidFill>
                  <a:schemeClr val="tx1"/>
                </a:solidFill>
                <a:effectLst/>
                <a:latin typeface="+mn-lt"/>
                <a:ea typeface="+mn-ea"/>
                <a:cs typeface="+mn-cs"/>
              </a:rPr>
              <a:t>LedgerJournals</a:t>
            </a:r>
            <a:r>
              <a:rPr lang="en-US" sz="1200" b="0" i="0" kern="1200" dirty="0">
                <a:solidFill>
                  <a:schemeClr val="tx1"/>
                </a:solidFill>
                <a:effectLst/>
                <a:latin typeface="+mn-lt"/>
                <a:ea typeface="+mn-ea"/>
                <a:cs typeface="+mn-cs"/>
              </a:rPr>
              <a:t> page and selected the </a:t>
            </a:r>
            <a:r>
              <a:rPr lang="en-US" sz="1200" b="1" i="0" kern="1200" dirty="0">
                <a:solidFill>
                  <a:schemeClr val="tx1"/>
                </a:solidFill>
                <a:effectLst/>
                <a:latin typeface="+mn-lt"/>
                <a:ea typeface="+mn-ea"/>
                <a:cs typeface="+mn-cs"/>
              </a:rPr>
              <a:t>New</a:t>
            </a:r>
            <a:r>
              <a:rPr lang="en-US" sz="1200" b="0" i="0" kern="1200" dirty="0">
                <a:solidFill>
                  <a:schemeClr val="tx1"/>
                </a:solidFill>
                <a:effectLst/>
                <a:latin typeface="+mn-lt"/>
                <a:ea typeface="+mn-ea"/>
                <a:cs typeface="+mn-cs"/>
              </a:rPr>
              <a:t> button to create a new journal entry.</a:t>
            </a:r>
          </a:p>
          <a:p>
            <a:r>
              <a:rPr lang="en-US" sz="1200" b="0" i="0" kern="1200" dirty="0">
                <a:solidFill>
                  <a:schemeClr val="tx1"/>
                </a:solidFill>
                <a:effectLst/>
                <a:latin typeface="+mn-lt"/>
                <a:ea typeface="+mn-ea"/>
                <a:cs typeface="+mn-cs"/>
              </a:rPr>
              <a:t>The </a:t>
            </a:r>
            <a:r>
              <a:rPr lang="en-US" sz="1200" b="1" i="0" kern="1200" dirty="0">
                <a:solidFill>
                  <a:schemeClr val="tx1"/>
                </a:solidFill>
                <a:effectLst/>
                <a:latin typeface="+mn-lt"/>
                <a:ea typeface="+mn-ea"/>
                <a:cs typeface="+mn-cs"/>
              </a:rPr>
              <a:t>User activity</a:t>
            </a:r>
            <a:r>
              <a:rPr lang="en-US" sz="1200" b="0" i="0" kern="1200" dirty="0">
                <a:solidFill>
                  <a:schemeClr val="tx1"/>
                </a:solidFill>
                <a:effectLst/>
                <a:latin typeface="+mn-lt"/>
                <a:ea typeface="+mn-ea"/>
                <a:cs typeface="+mn-cs"/>
              </a:rPr>
              <a:t> grid shows the various activities that users performed, based on their session timestamp.</a:t>
            </a:r>
          </a:p>
          <a:p>
            <a:endParaRPr lang="en-US" dirty="0"/>
          </a:p>
        </p:txBody>
      </p:sp>
      <p:sp>
        <p:nvSpPr>
          <p:cNvPr id="4" name="Slide Number Placeholder 3"/>
          <p:cNvSpPr>
            <a:spLocks noGrp="1"/>
          </p:cNvSpPr>
          <p:nvPr>
            <p:ph type="sldNum" sz="quarter" idx="5"/>
          </p:nvPr>
        </p:nvSpPr>
        <p:spPr/>
        <p:txBody>
          <a:bodyPr/>
          <a:lstStyle/>
          <a:p>
            <a:fld id="{B463881A-07F3-4DB7-AFE5-78F9798FF0B5}" type="slidenum">
              <a:rPr lang="en-US" smtClean="0"/>
              <a:t>105</a:t>
            </a:fld>
            <a:endParaRPr lang="en-US"/>
          </a:p>
        </p:txBody>
      </p:sp>
    </p:spTree>
    <p:extLst>
      <p:ext uri="{BB962C8B-B14F-4D97-AF65-F5344CB8AC3E}">
        <p14:creationId xmlns:p14="http://schemas.microsoft.com/office/powerpoint/2010/main" val="74490820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Seeks up, updates up, row counters fluctuation, index size fluctuation</a:t>
            </a:r>
          </a:p>
        </p:txBody>
      </p:sp>
      <p:sp>
        <p:nvSpPr>
          <p:cNvPr id="4" name="Slide Number Placeholder 3"/>
          <p:cNvSpPr>
            <a:spLocks noGrp="1"/>
          </p:cNvSpPr>
          <p:nvPr>
            <p:ph type="sldNum" sz="quarter" idx="5"/>
          </p:nvPr>
        </p:nvSpPr>
        <p:spPr/>
        <p:txBody>
          <a:bodyPr/>
          <a:lstStyle/>
          <a:p>
            <a:fld id="{F8C99237-E041-426E-9DEB-5FFD70F9D36C}" type="slidenum">
              <a:rPr lang="en-US" smtClean="0"/>
              <a:t>109</a:t>
            </a:fld>
            <a:endParaRPr lang="en-US"/>
          </a:p>
        </p:txBody>
      </p:sp>
    </p:spTree>
    <p:extLst>
      <p:ext uri="{BB962C8B-B14F-4D97-AF65-F5344CB8AC3E}">
        <p14:creationId xmlns:p14="http://schemas.microsoft.com/office/powerpoint/2010/main" val="27764018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ADMIRAL RADDUS AND ADMIRAL ACKBAR BOTH HAIL FROM WHICH PLANET? mon </a:t>
            </a:r>
            <a:r>
              <a:rPr lang="en-US" dirty="0" err="1"/>
              <a:t>cala</a:t>
            </a:r>
            <a:endParaRPr lang="en-US" dirty="0"/>
          </a:p>
          <a:p>
            <a:endParaRPr lang="en-US" dirty="0"/>
          </a:p>
        </p:txBody>
      </p:sp>
      <p:sp>
        <p:nvSpPr>
          <p:cNvPr id="4" name="Slide Number Placeholder 3"/>
          <p:cNvSpPr>
            <a:spLocks noGrp="1"/>
          </p:cNvSpPr>
          <p:nvPr>
            <p:ph type="sldNum" sz="quarter" idx="5"/>
          </p:nvPr>
        </p:nvSpPr>
        <p:spPr/>
        <p:txBody>
          <a:bodyPr/>
          <a:lstStyle/>
          <a:p>
            <a:fld id="{B463881A-07F3-4DB7-AFE5-78F9798FF0B5}" type="slidenum">
              <a:rPr lang="en-US" smtClean="0"/>
              <a:t>6</a:t>
            </a:fld>
            <a:endParaRPr lang="en-US"/>
          </a:p>
        </p:txBody>
      </p:sp>
    </p:spTree>
    <p:extLst>
      <p:ext uri="{BB962C8B-B14F-4D97-AF65-F5344CB8AC3E}">
        <p14:creationId xmlns:p14="http://schemas.microsoft.com/office/powerpoint/2010/main" val="182580295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8C99237-E041-426E-9DEB-5FFD70F9D36C}" type="slidenum">
              <a:rPr lang="en-US" smtClean="0"/>
              <a:t>110</a:t>
            </a:fld>
            <a:endParaRPr lang="en-US"/>
          </a:p>
        </p:txBody>
      </p:sp>
    </p:spTree>
    <p:extLst>
      <p:ext uri="{BB962C8B-B14F-4D97-AF65-F5344CB8AC3E}">
        <p14:creationId xmlns:p14="http://schemas.microsoft.com/office/powerpoint/2010/main" val="137130563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Changed date/time range, got different results to review, look at timing to see outliers</a:t>
            </a:r>
          </a:p>
          <a:p>
            <a:endParaRPr lang="en-US" dirty="0"/>
          </a:p>
        </p:txBody>
      </p:sp>
      <p:sp>
        <p:nvSpPr>
          <p:cNvPr id="4" name="Slide Number Placeholder 3"/>
          <p:cNvSpPr>
            <a:spLocks noGrp="1"/>
          </p:cNvSpPr>
          <p:nvPr>
            <p:ph type="sldNum" sz="quarter" idx="5"/>
          </p:nvPr>
        </p:nvSpPr>
        <p:spPr/>
        <p:txBody>
          <a:bodyPr/>
          <a:lstStyle/>
          <a:p>
            <a:fld id="{F8C99237-E041-426E-9DEB-5FFD70F9D36C}" type="slidenum">
              <a:rPr lang="en-US" smtClean="0"/>
              <a:t>111</a:t>
            </a:fld>
            <a:endParaRPr lang="en-US"/>
          </a:p>
        </p:txBody>
      </p:sp>
    </p:spTree>
    <p:extLst>
      <p:ext uri="{BB962C8B-B14F-4D97-AF65-F5344CB8AC3E}">
        <p14:creationId xmlns:p14="http://schemas.microsoft.com/office/powerpoint/2010/main" val="246041483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Sorted by table name</a:t>
            </a:r>
          </a:p>
        </p:txBody>
      </p:sp>
      <p:sp>
        <p:nvSpPr>
          <p:cNvPr id="4" name="Slide Number Placeholder 3"/>
          <p:cNvSpPr>
            <a:spLocks noGrp="1"/>
          </p:cNvSpPr>
          <p:nvPr>
            <p:ph type="sldNum" sz="quarter" idx="5"/>
          </p:nvPr>
        </p:nvSpPr>
        <p:spPr/>
        <p:txBody>
          <a:bodyPr/>
          <a:lstStyle/>
          <a:p>
            <a:fld id="{F8C99237-E041-426E-9DEB-5FFD70F9D36C}" type="slidenum">
              <a:rPr lang="en-US" smtClean="0"/>
              <a:t>114</a:t>
            </a:fld>
            <a:endParaRPr lang="en-US"/>
          </a:p>
        </p:txBody>
      </p:sp>
    </p:spTree>
    <p:extLst>
      <p:ext uri="{BB962C8B-B14F-4D97-AF65-F5344CB8AC3E}">
        <p14:creationId xmlns:p14="http://schemas.microsoft.com/office/powerpoint/2010/main" val="132712806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Sort by fragmentation</a:t>
            </a:r>
          </a:p>
        </p:txBody>
      </p:sp>
      <p:sp>
        <p:nvSpPr>
          <p:cNvPr id="4" name="Slide Number Placeholder 3"/>
          <p:cNvSpPr>
            <a:spLocks noGrp="1"/>
          </p:cNvSpPr>
          <p:nvPr>
            <p:ph type="sldNum" sz="quarter" idx="5"/>
          </p:nvPr>
        </p:nvSpPr>
        <p:spPr/>
        <p:txBody>
          <a:bodyPr/>
          <a:lstStyle/>
          <a:p>
            <a:fld id="{F8C99237-E041-426E-9DEB-5FFD70F9D36C}" type="slidenum">
              <a:rPr lang="en-US" smtClean="0"/>
              <a:t>115</a:t>
            </a:fld>
            <a:endParaRPr lang="en-US"/>
          </a:p>
        </p:txBody>
      </p:sp>
    </p:spTree>
    <p:extLst>
      <p:ext uri="{BB962C8B-B14F-4D97-AF65-F5344CB8AC3E}">
        <p14:creationId xmlns:p14="http://schemas.microsoft.com/office/powerpoint/2010/main" val="13819931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LCS look for on prem</a:t>
            </a:r>
          </a:p>
        </p:txBody>
      </p:sp>
      <p:sp>
        <p:nvSpPr>
          <p:cNvPr id="4" name="Slide Number Placeholder 3"/>
          <p:cNvSpPr>
            <a:spLocks noGrp="1"/>
          </p:cNvSpPr>
          <p:nvPr>
            <p:ph type="sldNum" sz="quarter" idx="5"/>
          </p:nvPr>
        </p:nvSpPr>
        <p:spPr/>
        <p:txBody>
          <a:bodyPr/>
          <a:lstStyle/>
          <a:p>
            <a:fld id="{B463881A-07F3-4DB7-AFE5-78F9798FF0B5}" type="slidenum">
              <a:rPr lang="en-US" smtClean="0"/>
              <a:t>7</a:t>
            </a:fld>
            <a:endParaRPr lang="en-US"/>
          </a:p>
        </p:txBody>
      </p:sp>
    </p:spTree>
    <p:extLst>
      <p:ext uri="{BB962C8B-B14F-4D97-AF65-F5344CB8AC3E}">
        <p14:creationId xmlns:p14="http://schemas.microsoft.com/office/powerpoint/2010/main" val="23748015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Lots of time and hardware</a:t>
            </a:r>
          </a:p>
          <a:p>
            <a:r>
              <a:rPr lang="en-US" dirty="0"/>
              <a:t>expensive</a:t>
            </a:r>
          </a:p>
        </p:txBody>
      </p:sp>
      <p:sp>
        <p:nvSpPr>
          <p:cNvPr id="4" name="Slide Number Placeholder 3"/>
          <p:cNvSpPr>
            <a:spLocks noGrp="1"/>
          </p:cNvSpPr>
          <p:nvPr>
            <p:ph type="sldNum" sz="quarter" idx="5"/>
          </p:nvPr>
        </p:nvSpPr>
        <p:spPr/>
        <p:txBody>
          <a:bodyPr/>
          <a:lstStyle/>
          <a:p>
            <a:fld id="{F8C99237-E041-426E-9DEB-5FFD70F9D36C}" type="slidenum">
              <a:rPr lang="en-US" smtClean="0"/>
              <a:t>8</a:t>
            </a:fld>
            <a:endParaRPr lang="en-US"/>
          </a:p>
        </p:txBody>
      </p:sp>
    </p:spTree>
    <p:extLst>
      <p:ext uri="{BB962C8B-B14F-4D97-AF65-F5344CB8AC3E}">
        <p14:creationId xmlns:p14="http://schemas.microsoft.com/office/powerpoint/2010/main" val="39645578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LCS looks like for the cloud</a:t>
            </a:r>
          </a:p>
          <a:p>
            <a:endParaRPr lang="en-US" dirty="0"/>
          </a:p>
        </p:txBody>
      </p:sp>
      <p:sp>
        <p:nvSpPr>
          <p:cNvPr id="4" name="Slide Number Placeholder 3"/>
          <p:cNvSpPr>
            <a:spLocks noGrp="1"/>
          </p:cNvSpPr>
          <p:nvPr>
            <p:ph type="sldNum" sz="quarter" idx="5"/>
          </p:nvPr>
        </p:nvSpPr>
        <p:spPr/>
        <p:txBody>
          <a:bodyPr/>
          <a:lstStyle/>
          <a:p>
            <a:fld id="{B463881A-07F3-4DB7-AFE5-78F9798FF0B5}" type="slidenum">
              <a:rPr lang="en-US" smtClean="0"/>
              <a:t>10</a:t>
            </a:fld>
            <a:endParaRPr lang="en-US"/>
          </a:p>
        </p:txBody>
      </p:sp>
    </p:spTree>
    <p:extLst>
      <p:ext uri="{BB962C8B-B14F-4D97-AF65-F5344CB8AC3E}">
        <p14:creationId xmlns:p14="http://schemas.microsoft.com/office/powerpoint/2010/main" val="27605028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LCS project home screen</a:t>
            </a:r>
          </a:p>
          <a:p>
            <a:r>
              <a:rPr lang="en-US" dirty="0"/>
              <a:t>Action center on left, environments and quick links on the right</a:t>
            </a:r>
          </a:p>
          <a:p>
            <a:r>
              <a:rPr lang="en-US" dirty="0"/>
              <a:t>Main project methodology and time line in the center</a:t>
            </a:r>
          </a:p>
        </p:txBody>
      </p:sp>
      <p:sp>
        <p:nvSpPr>
          <p:cNvPr id="4" name="Slide Number Placeholder 3"/>
          <p:cNvSpPr>
            <a:spLocks noGrp="1"/>
          </p:cNvSpPr>
          <p:nvPr>
            <p:ph type="sldNum" sz="quarter" idx="5"/>
          </p:nvPr>
        </p:nvSpPr>
        <p:spPr/>
        <p:txBody>
          <a:bodyPr/>
          <a:lstStyle/>
          <a:p>
            <a:fld id="{F8C99237-E041-426E-9DEB-5FFD70F9D36C}" type="slidenum">
              <a:rPr lang="en-US" smtClean="0"/>
              <a:t>13</a:t>
            </a:fld>
            <a:endParaRPr lang="en-US"/>
          </a:p>
        </p:txBody>
      </p:sp>
    </p:spTree>
    <p:extLst>
      <p:ext uri="{BB962C8B-B14F-4D97-AF65-F5344CB8AC3E}">
        <p14:creationId xmlns:p14="http://schemas.microsoft.com/office/powerpoint/2010/main" val="4607284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pick the schedule</a:t>
            </a:r>
          </a:p>
          <a:p>
            <a:r>
              <a:rPr lang="en-US" dirty="0"/>
              <a:t>Skip updates up to 2 times if needed</a:t>
            </a:r>
          </a:p>
          <a:p>
            <a:endParaRPr lang="en-US" dirty="0"/>
          </a:p>
        </p:txBody>
      </p:sp>
      <p:sp>
        <p:nvSpPr>
          <p:cNvPr id="4" name="Slide Number Placeholder 3"/>
          <p:cNvSpPr>
            <a:spLocks noGrp="1"/>
          </p:cNvSpPr>
          <p:nvPr>
            <p:ph type="sldNum" sz="quarter" idx="5"/>
          </p:nvPr>
        </p:nvSpPr>
        <p:spPr/>
        <p:txBody>
          <a:bodyPr/>
          <a:lstStyle/>
          <a:p>
            <a:fld id="{F8C99237-E041-426E-9DEB-5FFD70F9D36C}" type="slidenum">
              <a:rPr lang="en-US" smtClean="0"/>
              <a:t>14</a:t>
            </a:fld>
            <a:endParaRPr lang="en-US"/>
          </a:p>
        </p:txBody>
      </p:sp>
    </p:spTree>
    <p:extLst>
      <p:ext uri="{BB962C8B-B14F-4D97-AF65-F5344CB8AC3E}">
        <p14:creationId xmlns:p14="http://schemas.microsoft.com/office/powerpoint/2010/main" val="1836102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US" b="0" i="0" dirty="0">
                <a:solidFill>
                  <a:srgbClr val="333333"/>
                </a:solidFill>
                <a:effectLst/>
                <a:latin typeface="Segoe UI" panose="020B0502040204020203" pitchFamily="34" charset="0"/>
              </a:rPr>
              <a:t>Create an upgrade analysis job (the task you are performing now).</a:t>
            </a:r>
          </a:p>
          <a:p>
            <a:pPr algn="l">
              <a:buFont typeface="+mj-lt"/>
              <a:buAutoNum type="arabicPeriod"/>
            </a:pPr>
            <a:r>
              <a:rPr lang="en-US" b="0" i="0" dirty="0">
                <a:solidFill>
                  <a:srgbClr val="333333"/>
                </a:solidFill>
                <a:effectLst/>
                <a:latin typeface="Segoe UI" panose="020B0502040204020203" pitchFamily="34" charset="0"/>
              </a:rPr>
              <a:t>Export your AX 2012 model store. For more information, see </a:t>
            </a:r>
            <a:r>
              <a:rPr lang="en-US" b="0" i="0" u="none" strike="noStrike" dirty="0">
                <a:solidFill>
                  <a:srgbClr val="085A97"/>
                </a:solidFill>
                <a:effectLst/>
                <a:latin typeface="Segoe UI" panose="020B0502040204020203" pitchFamily="34" charset="0"/>
                <a:hlinkClick r:id="rId3" tooltip="How to: Export and Import a Model Store."/>
              </a:rPr>
              <a:t>How to: Export and Import a Model Store.</a:t>
            </a:r>
            <a:endParaRPr lang="en-US" b="0" i="0" dirty="0">
              <a:solidFill>
                <a:srgbClr val="333333"/>
              </a:solidFill>
              <a:effectLst/>
              <a:latin typeface="Segoe UI" panose="020B0502040204020203" pitchFamily="34" charset="0"/>
            </a:endParaRPr>
          </a:p>
          <a:p>
            <a:pPr algn="l">
              <a:buFont typeface="+mj-lt"/>
              <a:buAutoNum type="arabicPeriod"/>
            </a:pPr>
            <a:r>
              <a:rPr lang="en-US" b="0" i="0" dirty="0">
                <a:solidFill>
                  <a:srgbClr val="333333"/>
                </a:solidFill>
                <a:effectLst/>
                <a:latin typeface="Segoe UI" panose="020B0502040204020203" pitchFamily="34" charset="0"/>
              </a:rPr>
              <a:t>Zip (compress) the model store file.</a:t>
            </a:r>
          </a:p>
          <a:p>
            <a:pPr algn="l">
              <a:buFont typeface="+mj-lt"/>
              <a:buAutoNum type="arabicPeriod"/>
            </a:pPr>
            <a:r>
              <a:rPr lang="en-US" b="0" i="0" dirty="0">
                <a:solidFill>
                  <a:srgbClr val="333333"/>
                </a:solidFill>
                <a:effectLst/>
                <a:latin typeface="Segoe UI" panose="020B0502040204020203" pitchFamily="34" charset="0"/>
              </a:rPr>
              <a:t>Upload your compressed model store.</a:t>
            </a:r>
          </a:p>
          <a:p>
            <a:pPr algn="l">
              <a:buFont typeface="+mj-lt"/>
              <a:buAutoNum type="arabicPeriod"/>
            </a:pPr>
            <a:r>
              <a:rPr lang="en-US" b="0" i="0" dirty="0">
                <a:solidFill>
                  <a:srgbClr val="333333"/>
                </a:solidFill>
                <a:effectLst/>
                <a:latin typeface="Segoe UI" panose="020B0502040204020203" pitchFamily="34" charset="0"/>
              </a:rPr>
              <a:t>After the job has completed download the metadata file UpgradedMetadata.zip or connect to the Visual Studio Team Services project containing the upgraded code.</a:t>
            </a:r>
          </a:p>
          <a:p>
            <a:endParaRPr lang="en-US" dirty="0"/>
          </a:p>
        </p:txBody>
      </p:sp>
      <p:sp>
        <p:nvSpPr>
          <p:cNvPr id="4" name="Slide Number Placeholder 3"/>
          <p:cNvSpPr>
            <a:spLocks noGrp="1"/>
          </p:cNvSpPr>
          <p:nvPr>
            <p:ph type="sldNum" sz="quarter" idx="5"/>
          </p:nvPr>
        </p:nvSpPr>
        <p:spPr/>
        <p:txBody>
          <a:bodyPr/>
          <a:lstStyle/>
          <a:p>
            <a:fld id="{F8C99237-E041-426E-9DEB-5FFD70F9D36C}" type="slidenum">
              <a:rPr lang="en-US" smtClean="0"/>
              <a:t>16</a:t>
            </a:fld>
            <a:endParaRPr lang="en-US"/>
          </a:p>
        </p:txBody>
      </p:sp>
    </p:spTree>
    <p:extLst>
      <p:ext uri="{BB962C8B-B14F-4D97-AF65-F5344CB8AC3E}">
        <p14:creationId xmlns:p14="http://schemas.microsoft.com/office/powerpoint/2010/main" val="87024249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Graphic 4">
            <a:extLst>
              <a:ext uri="{FF2B5EF4-FFF2-40B4-BE49-F238E27FC236}">
                <a16:creationId xmlns:a16="http://schemas.microsoft.com/office/drawing/2014/main" id="{A0148437-423B-40CE-ABA8-BC9C23BB960D}"/>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1888684" y="2347160"/>
            <a:ext cx="7978861" cy="2163680"/>
          </a:xfrm>
          <a:prstGeom prst="rect">
            <a:avLst/>
          </a:prstGeom>
        </p:spPr>
      </p:pic>
    </p:spTree>
    <p:extLst>
      <p:ext uri="{BB962C8B-B14F-4D97-AF65-F5344CB8AC3E}">
        <p14:creationId xmlns:p14="http://schemas.microsoft.com/office/powerpoint/2010/main" val="36648300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CBB7A-0E5D-4C42-9F4B-E1BFE405B77D}"/>
              </a:ext>
            </a:extLst>
          </p:cNvPr>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a:extLst>
              <a:ext uri="{FF2B5EF4-FFF2-40B4-BE49-F238E27FC236}">
                <a16:creationId xmlns:a16="http://schemas.microsoft.com/office/drawing/2014/main" id="{E8A24F99-B464-499A-AD3E-BC8CE6A2D83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3169161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788FEA-0C3E-456D-855B-59809286B8A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DDC366C-25CA-4BCC-B795-01871B81F2D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2146746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DF76AF-411F-41AB-8339-5B450CA7BFBB}"/>
              </a:ext>
            </a:extLst>
          </p:cNvPr>
          <p:cNvSpPr>
            <a:spLocks noGrp="1"/>
          </p:cNvSpPr>
          <p:nvPr>
            <p:ph type="title"/>
          </p:nvPr>
        </p:nvSpPr>
        <p:spPr>
          <a:xfrm>
            <a:off x="831850" y="754148"/>
            <a:ext cx="10515600" cy="2852737"/>
          </a:xfrm>
        </p:spPr>
        <p:txBody>
          <a:bodyPr anchor="b">
            <a:normAutofit/>
          </a:bodyPr>
          <a:lstStyle>
            <a:lvl1pPr>
              <a:defRPr sz="5400"/>
            </a:lvl1pPr>
          </a:lstStyle>
          <a:p>
            <a:r>
              <a:rPr lang="en-US" dirty="0"/>
              <a:t>Click to edit Master title style</a:t>
            </a:r>
          </a:p>
        </p:txBody>
      </p:sp>
      <p:sp>
        <p:nvSpPr>
          <p:cNvPr id="3" name="Text Placeholder 2">
            <a:extLst>
              <a:ext uri="{FF2B5EF4-FFF2-40B4-BE49-F238E27FC236}">
                <a16:creationId xmlns:a16="http://schemas.microsoft.com/office/drawing/2014/main" id="{2F10EFAB-4329-4BFF-AC0E-771DC39A047B}"/>
              </a:ext>
            </a:extLst>
          </p:cNvPr>
          <p:cNvSpPr>
            <a:spLocks noGrp="1"/>
          </p:cNvSpPr>
          <p:nvPr>
            <p:ph type="body" idx="1"/>
          </p:nvPr>
        </p:nvSpPr>
        <p:spPr>
          <a:xfrm>
            <a:off x="831850" y="363387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427078074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50F6C4-CFFB-46EA-8A33-105E51B516A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22B0912-4736-4055-BA64-3B2157C8608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D9C4E38-6E55-4ED4-845C-C4B71944A1F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313579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133E2-6C47-48A9-988D-D20B785BC66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9071A12-2B17-4EE4-873A-5FE57278C57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DDBB669-C5AB-46E4-A539-B998F15E3B5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23F63F7-0B5A-4026-A72B-828412029A6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DC711BB-AAD2-4A63-95E2-7D342E853D3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4639443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4A0F1F-14A5-4091-A3AD-0C966F9DF39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077944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7475104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7AF935-DC7D-4305-885C-4A16BD868EE4}"/>
              </a:ext>
            </a:extLst>
          </p:cNvPr>
          <p:cNvSpPr>
            <a:spLocks noGrp="1"/>
          </p:cNvSpPr>
          <p:nvPr>
            <p:ph type="title"/>
          </p:nvPr>
        </p:nvSpPr>
        <p:spPr>
          <a:xfrm>
            <a:off x="839788" y="457200"/>
            <a:ext cx="3932237" cy="1600200"/>
          </a:xfrm>
        </p:spPr>
        <p:txBody>
          <a:bodyPr anchor="b"/>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F7F75D94-4E5E-46DA-A620-E6F5E93BFB4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B03B566-51A7-42FF-BC11-DE612E3B7B7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339573236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4E9C55-85F1-4EB6-9556-245D515D55F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A2AC299-C822-4B65-B31D-63F625B4B7C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A29DCF5-8618-48E3-BF33-09A8E3F7EBA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328861082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_Title Slide">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3BA5EA5-7103-45B2-AD4D-5D266F059B4D}"/>
              </a:ext>
            </a:extLst>
          </p:cNvPr>
          <p:cNvSpPr>
            <a:spLocks noGrp="1"/>
          </p:cNvSpPr>
          <p:nvPr>
            <p:ph type="ctrTitle" hasCustomPrompt="1"/>
          </p:nvPr>
        </p:nvSpPr>
        <p:spPr>
          <a:xfrm>
            <a:off x="926841" y="2098714"/>
            <a:ext cx="9144000" cy="2387600"/>
          </a:xfrm>
        </p:spPr>
        <p:txBody>
          <a:bodyPr anchor="ctr" anchorCtr="0"/>
          <a:lstStyle>
            <a:lvl1pPr algn="l">
              <a:defRPr sz="600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42398206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A980290-D9FB-443D-A9F0-1AFC162D289C}"/>
              </a:ext>
            </a:extLst>
          </p:cNvPr>
          <p:cNvSpPr>
            <a:spLocks noGrp="1"/>
          </p:cNvSpPr>
          <p:nvPr>
            <p:ph type="ctrTitle" hasCustomPrompt="1"/>
          </p:nvPr>
        </p:nvSpPr>
        <p:spPr>
          <a:xfrm>
            <a:off x="926841" y="2098714"/>
            <a:ext cx="9144000" cy="2387600"/>
          </a:xfrm>
        </p:spPr>
        <p:txBody>
          <a:bodyPr anchor="ctr" anchorCtr="0"/>
          <a:lstStyle>
            <a:lvl1pPr algn="l">
              <a:defRPr sz="600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294789739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2_Title Slide">
    <p:bg>
      <p:bgPr>
        <a:solidFill>
          <a:schemeClr val="tx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A980290-D9FB-443D-A9F0-1AFC162D289C}"/>
              </a:ext>
            </a:extLst>
          </p:cNvPr>
          <p:cNvSpPr>
            <a:spLocks noGrp="1"/>
          </p:cNvSpPr>
          <p:nvPr>
            <p:ph type="ctrTitle" hasCustomPrompt="1"/>
          </p:nvPr>
        </p:nvSpPr>
        <p:spPr>
          <a:xfrm>
            <a:off x="1066800" y="2098714"/>
            <a:ext cx="9144000" cy="2387600"/>
          </a:xfrm>
        </p:spPr>
        <p:txBody>
          <a:bodyPr anchor="ctr" anchorCtr="0"/>
          <a:lstStyle>
            <a:lvl1pPr algn="l">
              <a:defRPr sz="60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181358168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319A4A41-3C48-4CE7-8E3A-5402C2008A5E}"/>
              </a:ext>
            </a:extLst>
          </p:cNvPr>
          <p:cNvSpPr>
            <a:spLocks noGrp="1"/>
          </p:cNvSpPr>
          <p:nvPr>
            <p:ph type="body" sz="half" idx="2"/>
          </p:nvPr>
        </p:nvSpPr>
        <p:spPr>
          <a:xfrm>
            <a:off x="6829169" y="152399"/>
            <a:ext cx="4310706" cy="6472335"/>
          </a:xfrm>
          <a:prstGeom prst="rect">
            <a:avLst/>
          </a:prstGeom>
        </p:spPr>
        <p:txBody>
          <a:bodyPr anchor="ctr" anchorCtr="0"/>
          <a:lstStyle>
            <a:lvl1pPr marL="0" indent="0">
              <a:buNone/>
              <a:defRPr sz="4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11" name="Title 1">
            <a:extLst>
              <a:ext uri="{FF2B5EF4-FFF2-40B4-BE49-F238E27FC236}">
                <a16:creationId xmlns:a16="http://schemas.microsoft.com/office/drawing/2014/main" id="{DCF3432F-A00E-4A70-BCF8-A5042E61A195}"/>
              </a:ext>
            </a:extLst>
          </p:cNvPr>
          <p:cNvSpPr>
            <a:spLocks noGrp="1"/>
          </p:cNvSpPr>
          <p:nvPr>
            <p:ph type="title"/>
          </p:nvPr>
        </p:nvSpPr>
        <p:spPr>
          <a:xfrm>
            <a:off x="503853" y="457199"/>
            <a:ext cx="4858979" cy="5822303"/>
          </a:xfrm>
          <a:prstGeom prst="rect">
            <a:avLst/>
          </a:prstGeom>
        </p:spPr>
        <p:txBody>
          <a:bodyPr anchor="ctr" anchorCtr="0"/>
          <a:lstStyle>
            <a:lvl1pPr>
              <a:defRPr sz="48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263248610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chemeClr val="accent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A60345A-1697-4A15-9A42-62F2E8B0FCF5}"/>
              </a:ext>
            </a:extLst>
          </p:cNvPr>
          <p:cNvSpPr>
            <a:spLocks noChangeAspect="1"/>
          </p:cNvSpPr>
          <p:nvPr userDrawn="1"/>
        </p:nvSpPr>
        <p:spPr>
          <a:xfrm>
            <a:off x="6027576" y="0"/>
            <a:ext cx="6164424"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 Placeholder 3">
            <a:extLst>
              <a:ext uri="{FF2B5EF4-FFF2-40B4-BE49-F238E27FC236}">
                <a16:creationId xmlns:a16="http://schemas.microsoft.com/office/drawing/2014/main" id="{D1879F9A-D09A-4F85-B644-D8F7FA305E01}"/>
              </a:ext>
            </a:extLst>
          </p:cNvPr>
          <p:cNvSpPr>
            <a:spLocks noGrp="1"/>
          </p:cNvSpPr>
          <p:nvPr>
            <p:ph type="body" sz="half" idx="2"/>
          </p:nvPr>
        </p:nvSpPr>
        <p:spPr>
          <a:xfrm>
            <a:off x="6829169" y="152399"/>
            <a:ext cx="4310706" cy="6472335"/>
          </a:xfrm>
          <a:prstGeom prst="rect">
            <a:avLst/>
          </a:prstGeom>
        </p:spPr>
        <p:txBody>
          <a:bodyPr anchor="ctr" anchorCtr="0"/>
          <a:lstStyle>
            <a:lvl1pPr marL="0" indent="0">
              <a:buNone/>
              <a:defRPr sz="4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9" name="Title 1">
            <a:extLst>
              <a:ext uri="{FF2B5EF4-FFF2-40B4-BE49-F238E27FC236}">
                <a16:creationId xmlns:a16="http://schemas.microsoft.com/office/drawing/2014/main" id="{C96F27B2-A882-423A-91C9-6DDDD9CB7D52}"/>
              </a:ext>
            </a:extLst>
          </p:cNvPr>
          <p:cNvSpPr>
            <a:spLocks noGrp="1"/>
          </p:cNvSpPr>
          <p:nvPr>
            <p:ph type="title"/>
          </p:nvPr>
        </p:nvSpPr>
        <p:spPr>
          <a:xfrm>
            <a:off x="503853" y="457199"/>
            <a:ext cx="4858979" cy="5822303"/>
          </a:xfrm>
          <a:prstGeom prst="rect">
            <a:avLst/>
          </a:prstGeom>
        </p:spPr>
        <p:txBody>
          <a:bodyPr anchor="ctr" anchorCtr="0"/>
          <a:lstStyle>
            <a:lvl1pPr>
              <a:defRPr sz="48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67891552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32EDDE-4091-45C1-8163-6166C4E616FF}"/>
              </a:ext>
            </a:extLst>
          </p:cNvPr>
          <p:cNvSpPr>
            <a:spLocks noChangeAspect="1"/>
          </p:cNvSpPr>
          <p:nvPr userDrawn="1"/>
        </p:nvSpPr>
        <p:spPr>
          <a:xfrm>
            <a:off x="6027576" y="0"/>
            <a:ext cx="6164424" cy="68580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 Placeholder 3">
            <a:extLst>
              <a:ext uri="{FF2B5EF4-FFF2-40B4-BE49-F238E27FC236}">
                <a16:creationId xmlns:a16="http://schemas.microsoft.com/office/drawing/2014/main" id="{D1879F9A-D09A-4F85-B644-D8F7FA305E01}"/>
              </a:ext>
            </a:extLst>
          </p:cNvPr>
          <p:cNvSpPr>
            <a:spLocks noGrp="1"/>
          </p:cNvSpPr>
          <p:nvPr>
            <p:ph type="body" sz="half" idx="2"/>
          </p:nvPr>
        </p:nvSpPr>
        <p:spPr>
          <a:xfrm>
            <a:off x="6829169" y="152399"/>
            <a:ext cx="4310706" cy="6472335"/>
          </a:xfrm>
          <a:prstGeom prst="rect">
            <a:avLst/>
          </a:prstGeom>
        </p:spPr>
        <p:txBody>
          <a:bodyPr anchor="ctr" anchorCtr="0"/>
          <a:lstStyle>
            <a:lvl1pPr marL="0" indent="0">
              <a:buNone/>
              <a:defRPr sz="40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9" name="Title 1">
            <a:extLst>
              <a:ext uri="{FF2B5EF4-FFF2-40B4-BE49-F238E27FC236}">
                <a16:creationId xmlns:a16="http://schemas.microsoft.com/office/drawing/2014/main" id="{C96F27B2-A882-423A-91C9-6DDDD9CB7D52}"/>
              </a:ext>
            </a:extLst>
          </p:cNvPr>
          <p:cNvSpPr>
            <a:spLocks noGrp="1"/>
          </p:cNvSpPr>
          <p:nvPr>
            <p:ph type="title"/>
          </p:nvPr>
        </p:nvSpPr>
        <p:spPr>
          <a:xfrm>
            <a:off x="503853" y="457199"/>
            <a:ext cx="4858979" cy="5822303"/>
          </a:xfrm>
          <a:prstGeom prst="rect">
            <a:avLst/>
          </a:prstGeom>
        </p:spPr>
        <p:txBody>
          <a:bodyPr anchor="ctr" anchorCtr="0"/>
          <a:lstStyle>
            <a:lvl1pPr>
              <a:defRPr sz="4800">
                <a:solidFill>
                  <a:schemeClr val="tx2"/>
                </a:solidFill>
              </a:defRPr>
            </a:lvl1pPr>
          </a:lstStyle>
          <a:p>
            <a:r>
              <a:rPr lang="en-US" dirty="0"/>
              <a:t>Click to edit Master title style</a:t>
            </a:r>
          </a:p>
        </p:txBody>
      </p:sp>
      <p:pic>
        <p:nvPicPr>
          <p:cNvPr id="11" name="Picture 10" descr="A close up of a sign&#10;&#10;Description automatically generated">
            <a:extLst>
              <a:ext uri="{FF2B5EF4-FFF2-40B4-BE49-F238E27FC236}">
                <a16:creationId xmlns:a16="http://schemas.microsoft.com/office/drawing/2014/main" id="{B9C15E4C-E005-49B9-90D9-2B51F3B0781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04036" y="6378921"/>
            <a:ext cx="1563544" cy="423995"/>
          </a:xfrm>
          <a:prstGeom prst="rect">
            <a:avLst/>
          </a:prstGeom>
        </p:spPr>
      </p:pic>
    </p:spTree>
    <p:extLst>
      <p:ext uri="{BB962C8B-B14F-4D97-AF65-F5344CB8AC3E}">
        <p14:creationId xmlns:p14="http://schemas.microsoft.com/office/powerpoint/2010/main" val="24054850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3BA5EA5-7103-45B2-AD4D-5D266F059B4D}"/>
              </a:ext>
            </a:extLst>
          </p:cNvPr>
          <p:cNvSpPr>
            <a:spLocks noGrp="1"/>
          </p:cNvSpPr>
          <p:nvPr>
            <p:ph type="ctrTitle" hasCustomPrompt="1"/>
          </p:nvPr>
        </p:nvSpPr>
        <p:spPr>
          <a:xfrm>
            <a:off x="926841" y="2098714"/>
            <a:ext cx="9144000" cy="2387600"/>
          </a:xfrm>
        </p:spPr>
        <p:txBody>
          <a:bodyPr anchor="ctr" anchorCtr="0"/>
          <a:lstStyle>
            <a:lvl1pPr algn="l">
              <a:defRPr sz="600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17422766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3BA5EA5-7103-45B2-AD4D-5D266F059B4D}"/>
              </a:ext>
            </a:extLst>
          </p:cNvPr>
          <p:cNvSpPr>
            <a:spLocks noGrp="1"/>
          </p:cNvSpPr>
          <p:nvPr>
            <p:ph type="ctrTitle" hasCustomPrompt="1"/>
          </p:nvPr>
        </p:nvSpPr>
        <p:spPr>
          <a:xfrm>
            <a:off x="926841" y="2098714"/>
            <a:ext cx="9144000" cy="2387600"/>
          </a:xfrm>
        </p:spPr>
        <p:txBody>
          <a:bodyPr anchor="ctr" anchorCtr="0"/>
          <a:lstStyle>
            <a:lvl1pPr algn="l">
              <a:defRPr sz="600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30654253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B8F8AB5-FB80-42FF-814A-B6A17F9A6099}"/>
              </a:ext>
            </a:extLst>
          </p:cNvPr>
          <p:cNvSpPr>
            <a:spLocks noGrp="1"/>
          </p:cNvSpPr>
          <p:nvPr>
            <p:ph type="ctrTitle" hasCustomPrompt="1"/>
          </p:nvPr>
        </p:nvSpPr>
        <p:spPr>
          <a:xfrm>
            <a:off x="926841" y="2098714"/>
            <a:ext cx="9144000" cy="2387600"/>
          </a:xfrm>
        </p:spPr>
        <p:txBody>
          <a:bodyPr anchor="ctr" anchorCtr="0"/>
          <a:lstStyle>
            <a:lvl1pPr algn="l">
              <a:defRPr sz="600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10318489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2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B8F8AB5-FB80-42FF-814A-B6A17F9A6099}"/>
              </a:ext>
            </a:extLst>
          </p:cNvPr>
          <p:cNvSpPr>
            <a:spLocks noGrp="1"/>
          </p:cNvSpPr>
          <p:nvPr>
            <p:ph type="ctrTitle" hasCustomPrompt="1"/>
          </p:nvPr>
        </p:nvSpPr>
        <p:spPr>
          <a:xfrm>
            <a:off x="926841" y="2098714"/>
            <a:ext cx="9144000" cy="2387600"/>
          </a:xfrm>
        </p:spPr>
        <p:txBody>
          <a:bodyPr anchor="ctr" anchorCtr="0"/>
          <a:lstStyle>
            <a:lvl1pPr algn="l">
              <a:defRPr sz="6000">
                <a:solidFill>
                  <a:schemeClr val="bg1"/>
                </a:solidFill>
              </a:defRPr>
            </a:lvl1pPr>
          </a:lstStyle>
          <a:p>
            <a:r>
              <a:rPr lang="en-US" dirty="0"/>
              <a:t>CLICK TO EDIT MASTER TITLE STYLE</a:t>
            </a:r>
          </a:p>
        </p:txBody>
      </p:sp>
      <p:pic>
        <p:nvPicPr>
          <p:cNvPr id="4" name="Graphic 4">
            <a:extLst>
              <a:ext uri="{FF2B5EF4-FFF2-40B4-BE49-F238E27FC236}">
                <a16:creationId xmlns:a16="http://schemas.microsoft.com/office/drawing/2014/main" id="{5D894825-24B1-4E38-B295-9E48B08F5E4F}"/>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239937" y="6393196"/>
            <a:ext cx="1483056" cy="402170"/>
          </a:xfrm>
          <a:prstGeom prst="rect">
            <a:avLst/>
          </a:prstGeom>
        </p:spPr>
      </p:pic>
    </p:spTree>
    <p:extLst>
      <p:ext uri="{BB962C8B-B14F-4D97-AF65-F5344CB8AC3E}">
        <p14:creationId xmlns:p14="http://schemas.microsoft.com/office/powerpoint/2010/main" val="9827657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Custom Layout">
    <p:bg>
      <p:bgPr>
        <a:solidFill>
          <a:schemeClr val="bg1"/>
        </a:solidFill>
        <a:effectLst/>
      </p:bgPr>
    </p:bg>
    <p:spTree>
      <p:nvGrpSpPr>
        <p:cNvPr id="1" name=""/>
        <p:cNvGrpSpPr/>
        <p:nvPr/>
      </p:nvGrpSpPr>
      <p:grpSpPr>
        <a:xfrm>
          <a:off x="0" y="0"/>
          <a:ext cx="0" cy="0"/>
          <a:chOff x="0" y="0"/>
          <a:chExt cx="0" cy="0"/>
        </a:xfrm>
      </p:grpSpPr>
      <p:sp>
        <p:nvSpPr>
          <p:cNvPr id="3" name="Text Placeholder 4">
            <a:extLst>
              <a:ext uri="{FF2B5EF4-FFF2-40B4-BE49-F238E27FC236}">
                <a16:creationId xmlns:a16="http://schemas.microsoft.com/office/drawing/2014/main" id="{8F98506E-93DF-4090-A03B-911248A63C92}"/>
              </a:ext>
            </a:extLst>
          </p:cNvPr>
          <p:cNvSpPr>
            <a:spLocks noGrp="1"/>
          </p:cNvSpPr>
          <p:nvPr>
            <p:ph type="body" sz="quarter" idx="12" hasCustomPrompt="1"/>
          </p:nvPr>
        </p:nvSpPr>
        <p:spPr>
          <a:xfrm>
            <a:off x="659095" y="3954458"/>
            <a:ext cx="6399213" cy="1830388"/>
          </a:xfrm>
          <a:prstGeom prst="rect">
            <a:avLst/>
          </a:prstGeom>
          <a:noFill/>
        </p:spPr>
        <p:txBody>
          <a:bodyPr lIns="146304" tIns="109728" rIns="146304" bIns="109728">
            <a:noAutofit/>
          </a:bodyPr>
          <a:lstStyle>
            <a:lvl1pPr marL="0" indent="0">
              <a:spcBef>
                <a:spcPts val="0"/>
              </a:spcBef>
              <a:buNone/>
              <a:defRPr sz="3199"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4" name="Title 1">
            <a:extLst>
              <a:ext uri="{FF2B5EF4-FFF2-40B4-BE49-F238E27FC236}">
                <a16:creationId xmlns:a16="http://schemas.microsoft.com/office/drawing/2014/main" id="{986EC0AC-B875-43F2-A021-F2A75E7D51DB}"/>
              </a:ext>
            </a:extLst>
          </p:cNvPr>
          <p:cNvSpPr>
            <a:spLocks noGrp="1"/>
          </p:cNvSpPr>
          <p:nvPr>
            <p:ph type="title" hasCustomPrompt="1"/>
          </p:nvPr>
        </p:nvSpPr>
        <p:spPr>
          <a:xfrm>
            <a:off x="657257" y="2117165"/>
            <a:ext cx="6401051" cy="1837298"/>
          </a:xfrm>
          <a:noFill/>
        </p:spPr>
        <p:txBody>
          <a:bodyPr lIns="146304" tIns="91440" rIns="146304" bIns="91440" anchor="b" anchorCtr="0"/>
          <a:lstStyle>
            <a:lvl1pPr>
              <a:defRPr sz="5399" spc="-100" baseline="0">
                <a:gradFill>
                  <a:gsLst>
                    <a:gs pos="3030">
                      <a:schemeClr val="tx1"/>
                    </a:gs>
                    <a:gs pos="23000">
                      <a:schemeClr val="tx1"/>
                    </a:gs>
                  </a:gsLst>
                  <a:lin ang="5400000" scaled="0"/>
                </a:gradFill>
              </a:defRPr>
            </a:lvl1pPr>
          </a:lstStyle>
          <a:p>
            <a:r>
              <a:rPr lang="en-US"/>
              <a:t>Presentation title</a:t>
            </a:r>
          </a:p>
        </p:txBody>
      </p:sp>
    </p:spTree>
    <p:extLst>
      <p:ext uri="{BB962C8B-B14F-4D97-AF65-F5344CB8AC3E}">
        <p14:creationId xmlns:p14="http://schemas.microsoft.com/office/powerpoint/2010/main" val="30361806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50F6C4-CFFB-46EA-8A33-105E51B516A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22B0912-4736-4055-BA64-3B2157C8608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D9C4E38-6E55-4ED4-845C-C4B71944A1F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802280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788FEA-0C3E-456D-855B-59809286B8A5}"/>
              </a:ext>
            </a:extLst>
          </p:cNvPr>
          <p:cNvSpPr>
            <a:spLocks noGrp="1"/>
          </p:cNvSpPr>
          <p:nvPr>
            <p:ph type="title"/>
          </p:nvPr>
        </p:nvSpPr>
        <p:spPr>
          <a:xfrm>
            <a:off x="838200" y="365125"/>
            <a:ext cx="10515600" cy="1006475"/>
          </a:xfrm>
        </p:spPr>
        <p:txBody>
          <a:bodyPr>
            <a:normAutofit/>
          </a:bodyPr>
          <a:lstStyle>
            <a:lvl1pPr>
              <a:defRPr sz="4000"/>
            </a:lvl1pPr>
          </a:lstStyle>
          <a:p>
            <a:r>
              <a:rPr lang="en-US" dirty="0"/>
              <a:t>Click to edit Master title style</a:t>
            </a:r>
          </a:p>
        </p:txBody>
      </p:sp>
      <p:sp>
        <p:nvSpPr>
          <p:cNvPr id="3" name="Content Placeholder 2">
            <a:extLst>
              <a:ext uri="{FF2B5EF4-FFF2-40B4-BE49-F238E27FC236}">
                <a16:creationId xmlns:a16="http://schemas.microsoft.com/office/drawing/2014/main" id="{EDDC366C-25CA-4BCC-B795-01871B81F2DC}"/>
              </a:ext>
            </a:extLst>
          </p:cNvPr>
          <p:cNvSpPr>
            <a:spLocks noGrp="1"/>
          </p:cNvSpPr>
          <p:nvPr>
            <p:ph idx="1"/>
          </p:nvPr>
        </p:nvSpPr>
        <p:spPr>
          <a:xfrm>
            <a:off x="838200" y="1600200"/>
            <a:ext cx="10515600" cy="4576763"/>
          </a:xfrm>
        </p:spPr>
        <p:txBody>
          <a:bodyPr/>
          <a:lstStyle>
            <a:lvl1pPr>
              <a:spcBef>
                <a:spcPts val="0"/>
              </a:spcBef>
              <a:spcAft>
                <a:spcPts val="600"/>
              </a:spcAft>
              <a:defRPr sz="3200"/>
            </a:lvl1pPr>
            <a:lvl2pPr>
              <a:spcBef>
                <a:spcPts val="0"/>
              </a:spcBef>
              <a:spcAft>
                <a:spcPts val="600"/>
              </a:spcAft>
              <a:defRPr sz="2800"/>
            </a:lvl2pPr>
            <a:lvl3pPr>
              <a:spcBef>
                <a:spcPts val="0"/>
              </a:spcBef>
              <a:spcAft>
                <a:spcPts val="600"/>
              </a:spcAft>
              <a:defRPr sz="2400"/>
            </a:lvl3pPr>
            <a:lvl4pPr>
              <a:spcBef>
                <a:spcPts val="0"/>
              </a:spcBef>
              <a:spcAft>
                <a:spcPts val="600"/>
              </a:spcAft>
              <a:defRPr sz="2400"/>
            </a:lvl4pPr>
            <a:lvl5pPr>
              <a:spcBef>
                <a:spcPts val="0"/>
              </a:spcBef>
              <a:spcAft>
                <a:spcPts val="600"/>
              </a:spcAft>
              <a:defRPr sz="2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855718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3.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13" Type="http://schemas.openxmlformats.org/officeDocument/2006/relationships/image" Target="../media/image2.png"/><Relationship Id="rId3" Type="http://schemas.openxmlformats.org/officeDocument/2006/relationships/slideLayout" Target="../slideLayouts/slideLayout12.xml"/><Relationship Id="rId7" Type="http://schemas.openxmlformats.org/officeDocument/2006/relationships/slideLayout" Target="../slideLayouts/slideLayout16.xml"/><Relationship Id="rId12" Type="http://schemas.openxmlformats.org/officeDocument/2006/relationships/theme" Target="../theme/theme2.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5" Type="http://schemas.openxmlformats.org/officeDocument/2006/relationships/slideLayout" Target="../slideLayouts/slideLayout14.xml"/><Relationship Id="rId10" Type="http://schemas.openxmlformats.org/officeDocument/2006/relationships/slideLayout" Target="../slideLayouts/slideLayout19.xml"/><Relationship Id="rId4" Type="http://schemas.openxmlformats.org/officeDocument/2006/relationships/slideLayout" Target="../slideLayouts/slideLayout13.xml"/><Relationship Id="rId9" Type="http://schemas.openxmlformats.org/officeDocument/2006/relationships/slideLayout" Target="../slideLayouts/slideLayout18.xml"/><Relationship Id="rId14" Type="http://schemas.openxmlformats.org/officeDocument/2006/relationships/image" Target="../media/image3.png"/></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23.xml"/><Relationship Id="rId2" Type="http://schemas.openxmlformats.org/officeDocument/2006/relationships/slideLayout" Target="../slideLayouts/slideLayout22.xml"/><Relationship Id="rId1" Type="http://schemas.openxmlformats.org/officeDocument/2006/relationships/slideLayout" Target="../slideLayouts/slideLayout21.xml"/><Relationship Id="rId5" Type="http://schemas.openxmlformats.org/officeDocument/2006/relationships/image" Target="../media/image3.png"/><Relationship Id="rId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32ED54B-52C0-4ACB-9246-A6DAF696472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pic>
        <p:nvPicPr>
          <p:cNvPr id="7" name="Picture 6">
            <a:extLst>
              <a:ext uri="{FF2B5EF4-FFF2-40B4-BE49-F238E27FC236}">
                <a16:creationId xmlns:a16="http://schemas.microsoft.com/office/drawing/2014/main" id="{AABAD230-D141-4D84-B620-B073BCD211C4}"/>
              </a:ext>
            </a:extLst>
          </p:cNvPr>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37377" y="6237511"/>
            <a:ext cx="1685616" cy="722406"/>
          </a:xfrm>
          <a:prstGeom prst="rect">
            <a:avLst/>
          </a:prstGeom>
        </p:spPr>
      </p:pic>
      <p:pic>
        <p:nvPicPr>
          <p:cNvPr id="4" name="Picture 3">
            <a:extLst>
              <a:ext uri="{FF2B5EF4-FFF2-40B4-BE49-F238E27FC236}">
                <a16:creationId xmlns:a16="http://schemas.microsoft.com/office/drawing/2014/main" id="{0DBF6E3C-E623-42DB-91AC-7E53ADA917D2}"/>
              </a:ext>
            </a:extLst>
          </p:cNvPr>
          <p:cNvPicPr>
            <a:picLocks noChangeAspect="1"/>
          </p:cNvPicPr>
          <p:nvPr userDrawn="1"/>
        </p:nvPicPr>
        <p:blipFill>
          <a:blip r:embed="rId12">
            <a:extLst>
              <a:ext uri="{28A0092B-C50C-407E-A947-70E740481C1C}">
                <a14:useLocalDpi xmlns:a14="http://schemas.microsoft.com/office/drawing/2010/main" val="0"/>
              </a:ext>
            </a:extLst>
          </a:blip>
          <a:srcRect/>
          <a:stretch/>
        </p:blipFill>
        <p:spPr>
          <a:xfrm>
            <a:off x="1" y="6311900"/>
            <a:ext cx="12191998" cy="546100"/>
          </a:xfrm>
          <a:prstGeom prst="rect">
            <a:avLst/>
          </a:prstGeom>
        </p:spPr>
      </p:pic>
      <p:pic>
        <p:nvPicPr>
          <p:cNvPr id="5" name="Graphic 4">
            <a:extLst>
              <a:ext uri="{FF2B5EF4-FFF2-40B4-BE49-F238E27FC236}">
                <a16:creationId xmlns:a16="http://schemas.microsoft.com/office/drawing/2014/main" id="{39F72E8A-EB37-4363-95D9-E176D6C447F7}"/>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p:blipFill>
        <p:spPr>
          <a:xfrm>
            <a:off x="239937" y="6393196"/>
            <a:ext cx="1483056" cy="402170"/>
          </a:xfrm>
          <a:prstGeom prst="rect">
            <a:avLst/>
          </a:prstGeom>
        </p:spPr>
      </p:pic>
    </p:spTree>
    <p:extLst>
      <p:ext uri="{BB962C8B-B14F-4D97-AF65-F5344CB8AC3E}">
        <p14:creationId xmlns:p14="http://schemas.microsoft.com/office/powerpoint/2010/main" val="1453252557"/>
      </p:ext>
    </p:extLst>
  </p:cSld>
  <p:clrMap bg1="lt1" tx1="dk1" bg2="lt2" tx2="dk2" accent1="accent1" accent2="accent2" accent3="accent3" accent4="accent4" accent5="accent5" accent6="accent6" hlink="hlink" folHlink="folHlink"/>
  <p:sldLayoutIdLst>
    <p:sldLayoutId id="2147483714" r:id="rId1"/>
    <p:sldLayoutId id="2147483659" r:id="rId2"/>
    <p:sldLayoutId id="2147483668" r:id="rId3"/>
    <p:sldLayoutId id="2147483711" r:id="rId4"/>
    <p:sldLayoutId id="2147483686" r:id="rId5"/>
    <p:sldLayoutId id="2147483715" r:id="rId6"/>
    <p:sldLayoutId id="2147483700" r:id="rId7"/>
    <p:sldLayoutId id="2147483716" r:id="rId8"/>
    <p:sldLayoutId id="2147483717" r:id="rId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32ED54B-52C0-4ACB-9246-A6DAF696472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22575FF2-9593-4E02-BAC2-56FDE35EDC7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a:extLst>
              <a:ext uri="{FF2B5EF4-FFF2-40B4-BE49-F238E27FC236}">
                <a16:creationId xmlns:a16="http://schemas.microsoft.com/office/drawing/2014/main" id="{A224D500-D9AE-428B-9FFE-74B7A573C4AD}"/>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p:blipFill>
        <p:spPr>
          <a:xfrm>
            <a:off x="1" y="6311900"/>
            <a:ext cx="12191998" cy="546100"/>
          </a:xfrm>
          <a:prstGeom prst="rect">
            <a:avLst/>
          </a:prstGeom>
        </p:spPr>
      </p:pic>
      <p:pic>
        <p:nvPicPr>
          <p:cNvPr id="6" name="Graphic 4">
            <a:extLst>
              <a:ext uri="{FF2B5EF4-FFF2-40B4-BE49-F238E27FC236}">
                <a16:creationId xmlns:a16="http://schemas.microsoft.com/office/drawing/2014/main" id="{23C3B886-3788-4522-9460-AE3FAAC9BB71}"/>
              </a:ext>
            </a:extLst>
          </p:cNvPr>
          <p:cNvPicPr>
            <a:picLocks noChangeAspect="1"/>
          </p:cNvPicPr>
          <p:nvPr userDrawn="1"/>
        </p:nvPicPr>
        <p:blipFill>
          <a:blip r:embed="rId14">
            <a:extLst>
              <a:ext uri="{28A0092B-C50C-407E-A947-70E740481C1C}">
                <a14:useLocalDpi xmlns:a14="http://schemas.microsoft.com/office/drawing/2010/main" val="0"/>
              </a:ext>
            </a:extLst>
          </a:blip>
          <a:srcRect/>
          <a:stretch/>
        </p:blipFill>
        <p:spPr>
          <a:xfrm>
            <a:off x="239937" y="6393196"/>
            <a:ext cx="1483056" cy="402170"/>
          </a:xfrm>
          <a:prstGeom prst="rect">
            <a:avLst/>
          </a:prstGeom>
        </p:spPr>
      </p:pic>
    </p:spTree>
    <p:extLst>
      <p:ext uri="{BB962C8B-B14F-4D97-AF65-F5344CB8AC3E}">
        <p14:creationId xmlns:p14="http://schemas.microsoft.com/office/powerpoint/2010/main" val="988479860"/>
      </p:ext>
    </p:extLst>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8"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7253F65-4EB8-48A2-88DF-90749AFBE3B2}"/>
              </a:ext>
            </a:extLst>
          </p:cNvPr>
          <p:cNvSpPr>
            <a:spLocks noChangeAspect="1"/>
          </p:cNvSpPr>
          <p:nvPr userDrawn="1"/>
        </p:nvSpPr>
        <p:spPr>
          <a:xfrm>
            <a:off x="6027576" y="0"/>
            <a:ext cx="6164424"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1A2615DE-AE85-4C8E-9B0A-9377C16F0C56}"/>
              </a:ext>
            </a:extLst>
          </p:cNvPr>
          <p:cNvSpPr txBox="1">
            <a:spLocks/>
          </p:cNvSpPr>
          <p:nvPr userDrawn="1"/>
        </p:nvSpPr>
        <p:spPr>
          <a:xfrm>
            <a:off x="6742925" y="152400"/>
            <a:ext cx="4767942" cy="6214188"/>
          </a:xfrm>
          <a:prstGeom prst="rect">
            <a:avLst/>
          </a:prstGeom>
        </p:spPr>
        <p:txBody>
          <a:bodyPr vert="horz" lIns="91440" tIns="45720" rIns="91440" bIns="45720" rtlCol="0" anchor="ctr" anchorCtr="0">
            <a:normAutofit/>
          </a:bodyPr>
          <a:lstStyle>
            <a:lvl1pPr algn="l" defTabSz="914400" rtl="0" eaLnBrk="1" latinLnBrk="0" hangingPunct="1">
              <a:lnSpc>
                <a:spcPct val="90000"/>
              </a:lnSpc>
              <a:spcBef>
                <a:spcPct val="0"/>
              </a:spcBef>
              <a:buNone/>
              <a:defRPr sz="4800" kern="1200">
                <a:solidFill>
                  <a:schemeClr val="bg1"/>
                </a:solidFill>
                <a:latin typeface="+mj-lt"/>
                <a:ea typeface="+mj-ea"/>
                <a:cs typeface="+mj-cs"/>
              </a:defRPr>
            </a:lvl1pPr>
          </a:lstStyle>
          <a:p>
            <a:r>
              <a:rPr lang="en-US" dirty="0"/>
              <a:t>Click to edit master title style</a:t>
            </a:r>
          </a:p>
        </p:txBody>
      </p:sp>
      <p:pic>
        <p:nvPicPr>
          <p:cNvPr id="5" name="Graphic 4">
            <a:extLst>
              <a:ext uri="{FF2B5EF4-FFF2-40B4-BE49-F238E27FC236}">
                <a16:creationId xmlns:a16="http://schemas.microsoft.com/office/drawing/2014/main" id="{AB8446EC-7A4A-42F8-AA64-F2A174A9C5E3}"/>
              </a:ext>
            </a:extLst>
          </p:cNvPr>
          <p:cNvPicPr>
            <a:picLocks noChangeAspect="1"/>
          </p:cNvPicPr>
          <p:nvPr userDrawn="1"/>
        </p:nvPicPr>
        <p:blipFill>
          <a:blip r:embed="rId5">
            <a:extLst>
              <a:ext uri="{28A0092B-C50C-407E-A947-70E740481C1C}">
                <a14:useLocalDpi xmlns:a14="http://schemas.microsoft.com/office/drawing/2010/main" val="0"/>
              </a:ext>
            </a:extLst>
          </a:blip>
          <a:srcRect/>
          <a:stretch/>
        </p:blipFill>
        <p:spPr>
          <a:xfrm>
            <a:off x="239937" y="6393196"/>
            <a:ext cx="1483056" cy="402170"/>
          </a:xfrm>
          <a:prstGeom prst="rect">
            <a:avLst/>
          </a:prstGeom>
        </p:spPr>
      </p:pic>
    </p:spTree>
    <p:extLst>
      <p:ext uri="{BB962C8B-B14F-4D97-AF65-F5344CB8AC3E}">
        <p14:creationId xmlns:p14="http://schemas.microsoft.com/office/powerpoint/2010/main" val="208172877"/>
      </p:ext>
    </p:extLst>
  </p:cSld>
  <p:clrMap bg1="lt1" tx1="dk1" bg2="lt2" tx2="dk2" accent1="accent1" accent2="accent2" accent3="accent3" accent4="accent4" accent5="accent5" accent6="accent6" hlink="hlink" folHlink="folHlink"/>
  <p:sldLayoutIdLst>
    <p:sldLayoutId id="2147483684" r:id="rId1"/>
    <p:sldLayoutId id="2147483677" r:id="rId2"/>
    <p:sldLayoutId id="2147483713"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11.xml"/><Relationship Id="rId4" Type="http://schemas.openxmlformats.org/officeDocument/2006/relationships/image" Target="../media/image20.png"/></Relationships>
</file>

<file path=ppt/slides/_rels/slide100.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11.xml"/></Relationships>
</file>

<file path=ppt/slides/_rels/slide101.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11.xml"/></Relationships>
</file>

<file path=ppt/slides/_rels/slide102.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11.xml"/></Relationships>
</file>

<file path=ppt/slides/_rels/slide103.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11.xml"/></Relationships>
</file>

<file path=ppt/slides/_rels/slide104.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11.xml"/></Relationships>
</file>

<file path=ppt/slides/_rels/slide105.xml.rels><?xml version="1.0" encoding="UTF-8" standalone="yes"?>
<Relationships xmlns="http://schemas.openxmlformats.org/package/2006/relationships"><Relationship Id="rId3" Type="http://schemas.openxmlformats.org/officeDocument/2006/relationships/image" Target="../media/image101.jpeg"/><Relationship Id="rId2" Type="http://schemas.openxmlformats.org/officeDocument/2006/relationships/notesSlide" Target="../notesSlides/notesSlide28.xml"/><Relationship Id="rId1" Type="http://schemas.openxmlformats.org/officeDocument/2006/relationships/slideLayout" Target="../slideLayouts/slideLayout11.xml"/></Relationships>
</file>

<file path=ppt/slides/_rels/slide106.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11.xml"/></Relationships>
</file>

<file path=ppt/slides/_rels/slide107.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11.xml"/></Relationships>
</file>

<file path=ppt/slides/_rels/slide108.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11.xml"/></Relationships>
</file>

<file path=ppt/slides/_rels/slide109.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29.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Layout" Target="../slideLayouts/slideLayout11.xml"/></Relationships>
</file>

<file path=ppt/slides/_rels/slide110.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30.xml"/><Relationship Id="rId1" Type="http://schemas.openxmlformats.org/officeDocument/2006/relationships/slideLayout" Target="../slideLayouts/slideLayout11.xml"/></Relationships>
</file>

<file path=ppt/slides/_rels/slide111.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31.xml"/><Relationship Id="rId1" Type="http://schemas.openxmlformats.org/officeDocument/2006/relationships/slideLayout" Target="../slideLayouts/slideLayout11.xml"/></Relationships>
</file>

<file path=ppt/slides/_rels/slide112.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11.xml"/></Relationships>
</file>

<file path=ppt/slides/_rels/slide113.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11.xml"/></Relationships>
</file>

<file path=ppt/slides/_rels/slide114.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32.xml"/><Relationship Id="rId1" Type="http://schemas.openxmlformats.org/officeDocument/2006/relationships/slideLayout" Target="../slideLayouts/slideLayout11.xml"/></Relationships>
</file>

<file path=ppt/slides/_rels/slide115.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33.xml"/><Relationship Id="rId1" Type="http://schemas.openxmlformats.org/officeDocument/2006/relationships/slideLayout" Target="../slideLayouts/slideLayout11.xml"/></Relationships>
</file>

<file path=ppt/slides/_rels/slide116.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11.xml"/></Relationships>
</file>

<file path=ppt/slides/_rels/slide117.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11.xml"/></Relationships>
</file>

<file path=ppt/slides/_rels/slide118.xml.rels><?xml version="1.0" encoding="UTF-8" standalone="yes"?>
<Relationships xmlns="http://schemas.openxmlformats.org/package/2006/relationships"><Relationship Id="rId2" Type="http://schemas.openxmlformats.org/officeDocument/2006/relationships/image" Target="../media/image117.jpeg"/><Relationship Id="rId1" Type="http://schemas.openxmlformats.org/officeDocument/2006/relationships/slideLayout" Target="../slideLayouts/slideLayout11.xml"/></Relationships>
</file>

<file path=ppt/slides/_rels/slide119.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www.atomicax.com/" TargetMode="External"/><Relationship Id="rId1" Type="http://schemas.openxmlformats.org/officeDocument/2006/relationships/slideLayout" Target="../slideLayouts/slideLayout21.xml"/><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1.xml"/></Relationships>
</file>

<file path=ppt/slides/_rels/slide4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1.xml"/></Relationships>
</file>

<file path=ppt/slides/_rels/slide4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1.xml"/></Relationships>
</file>

<file path=ppt/slides/_rels/slide4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1.xml"/></Relationships>
</file>

<file path=ppt/slides/_rels/slide4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1.xml"/></Relationships>
</file>

<file path=ppt/slides/_rels/slide49.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9.xml"/></Relationships>
</file>

<file path=ppt/slides/_rels/slide5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51.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1.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53.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6.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5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1.xml"/></Relationships>
</file>

<file path=ppt/slides/_rels/slide5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1.xml"/></Relationships>
</file>

<file path=ppt/slides/_rels/slide59.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9.xml"/><Relationship Id="rId4" Type="http://schemas.openxmlformats.org/officeDocument/2006/relationships/image" Target="../media/image14.jpeg"/></Relationships>
</file>

<file path=ppt/slides/_rels/slide6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2.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4.xml.rels><?xml version="1.0" encoding="UTF-8" standalone="yes"?>
<Relationships xmlns="http://schemas.openxmlformats.org/package/2006/relationships"><Relationship Id="rId3" Type="http://schemas.openxmlformats.org/officeDocument/2006/relationships/hyperlink" Target="mailto:dynadmin@domain.com" TargetMode="External"/><Relationship Id="rId2" Type="http://schemas.openxmlformats.org/officeDocument/2006/relationships/hyperlink" Target="https://lcs.dynamics.com/" TargetMode="External"/><Relationship Id="rId1" Type="http://schemas.openxmlformats.org/officeDocument/2006/relationships/slideLayout" Target="../slideLayouts/slideLayout11.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8.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1.xml"/></Relationships>
</file>

<file path=ppt/slides/_rels/slide6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11.xml"/><Relationship Id="rId4" Type="http://schemas.openxmlformats.org/officeDocument/2006/relationships/image" Target="../media/image16.png"/></Relationships>
</file>

<file path=ppt/slides/_rels/slide70.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11.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2.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11.xml"/></Relationships>
</file>

<file path=ppt/slides/_rels/slide73.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11.xml"/></Relationships>
</file>

<file path=ppt/slides/_rels/slide74.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11.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7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7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79.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80.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11.xml"/></Relationships>
</file>

<file path=ppt/slides/_rels/slide81.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1.xml"/><Relationship Id="rId1" Type="http://schemas.openxmlformats.org/officeDocument/2006/relationships/slideLayout" Target="../slideLayouts/slideLayout11.xml"/><Relationship Id="rId5" Type="http://schemas.openxmlformats.org/officeDocument/2006/relationships/image" Target="../media/image84.png"/><Relationship Id="rId4" Type="http://schemas.openxmlformats.org/officeDocument/2006/relationships/image" Target="../media/image83.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1.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24.xml"/><Relationship Id="rId1" Type="http://schemas.openxmlformats.org/officeDocument/2006/relationships/slideLayout" Target="../slideLayouts/slideLayout11.xml"/></Relationships>
</file>

<file path=ppt/slides/_rels/slide88.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11.xml"/></Relationships>
</file>

<file path=ppt/slides/_rels/slide89.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9.xml"/></Relationships>
</file>

<file path=ppt/slides/_rels/slide9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11.xml"/></Relationships>
</file>

<file path=ppt/slides/_rels/slide9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25.xml"/><Relationship Id="rId1" Type="http://schemas.openxmlformats.org/officeDocument/2006/relationships/slideLayout" Target="../slideLayouts/slideLayout1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3.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26.xml"/><Relationship Id="rId1" Type="http://schemas.openxmlformats.org/officeDocument/2006/relationships/slideLayout" Target="../slideLayouts/slideLayout11.xml"/></Relationships>
</file>

<file path=ppt/slides/_rels/slide9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1.xml"/></Relationships>
</file>

<file path=ppt/slides/_rels/slide95.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11.xml"/></Relationships>
</file>

<file path=ppt/slides/_rels/slide9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27.xml"/><Relationship Id="rId1" Type="http://schemas.openxmlformats.org/officeDocument/2006/relationships/slideLayout" Target="../slideLayouts/slideLayout11.xml"/></Relationships>
</file>

<file path=ppt/slides/_rels/slide97.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11.xml"/></Relationships>
</file>

<file path=ppt/slides/_rels/slide98.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11.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normAutofit fontScale="90000"/>
          </a:bodyPr>
          <a:lstStyle/>
          <a:p>
            <a:r>
              <a:rPr lang="en-US" dirty="0"/>
              <a:t>Soup to Nuts: LCS Administration for Upgrade</a:t>
            </a:r>
          </a:p>
        </p:txBody>
      </p:sp>
    </p:spTree>
    <p:extLst>
      <p:ext uri="{BB962C8B-B14F-4D97-AF65-F5344CB8AC3E}">
        <p14:creationId xmlns:p14="http://schemas.microsoft.com/office/powerpoint/2010/main" val="20393275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1A5C4EB-1C88-4329-A9F1-D76A8B069DD0}"/>
              </a:ext>
            </a:extLst>
          </p:cNvPr>
          <p:cNvSpPr>
            <a:spLocks noGrp="1"/>
          </p:cNvSpPr>
          <p:nvPr>
            <p:ph type="title"/>
          </p:nvPr>
        </p:nvSpPr>
        <p:spPr/>
        <p:txBody>
          <a:bodyPr/>
          <a:lstStyle/>
          <a:p>
            <a:r>
              <a:rPr lang="en-US" dirty="0"/>
              <a:t>LCS Look and Feel - Cloud</a:t>
            </a:r>
          </a:p>
        </p:txBody>
      </p:sp>
      <p:pic>
        <p:nvPicPr>
          <p:cNvPr id="2" name="Content Placeholder 1">
            <a:extLst>
              <a:ext uri="{FF2B5EF4-FFF2-40B4-BE49-F238E27FC236}">
                <a16:creationId xmlns:a16="http://schemas.microsoft.com/office/drawing/2014/main" id="{8AE64DFB-13CA-4DE7-906A-940E8219C15D}"/>
              </a:ext>
            </a:extLst>
          </p:cNvPr>
          <p:cNvPicPr>
            <a:picLocks noGrp="1" noChangeAspect="1"/>
          </p:cNvPicPr>
          <p:nvPr>
            <p:ph idx="1"/>
          </p:nvPr>
        </p:nvPicPr>
        <p:blipFill>
          <a:blip r:embed="rId3"/>
          <a:stretch>
            <a:fillRect/>
          </a:stretch>
        </p:blipFill>
        <p:spPr>
          <a:xfrm>
            <a:off x="2802651" y="1825625"/>
            <a:ext cx="6586698" cy="4351338"/>
          </a:xfrm>
          <a:prstGeom prst="rect">
            <a:avLst/>
          </a:prstGeom>
        </p:spPr>
      </p:pic>
      <p:pic>
        <p:nvPicPr>
          <p:cNvPr id="1028" name="Picture 4">
            <a:extLst>
              <a:ext uri="{FF2B5EF4-FFF2-40B4-BE49-F238E27FC236}">
                <a16:creationId xmlns:a16="http://schemas.microsoft.com/office/drawing/2014/main" id="{E55BA437-4C67-4B75-81AD-4490339E44E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90182" y="15874"/>
            <a:ext cx="2001818" cy="14525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699994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639058-52F5-4C08-BB4B-68813A9DB463}"/>
              </a:ext>
            </a:extLst>
          </p:cNvPr>
          <p:cNvSpPr>
            <a:spLocks noGrp="1"/>
          </p:cNvSpPr>
          <p:nvPr>
            <p:ph type="title"/>
          </p:nvPr>
        </p:nvSpPr>
        <p:spPr/>
        <p:txBody>
          <a:bodyPr/>
          <a:lstStyle/>
          <a:p>
            <a:endParaRPr lang="en-US"/>
          </a:p>
        </p:txBody>
      </p:sp>
      <p:pic>
        <p:nvPicPr>
          <p:cNvPr id="11266" name="Picture 2">
            <a:extLst>
              <a:ext uri="{FF2B5EF4-FFF2-40B4-BE49-F238E27FC236}">
                <a16:creationId xmlns:a16="http://schemas.microsoft.com/office/drawing/2014/main" id="{773DD209-5F6E-4E61-B6F4-D601788A081C}"/>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36241" y="3048000"/>
            <a:ext cx="11119518" cy="15945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289364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78ABE-B978-4385-B6E9-AF36A1A2531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661175B-11C2-4F48-BD85-5638722ED1E1}"/>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53A0F512-A1CC-49CA-B6AE-88821C9EB8A8}"/>
              </a:ext>
            </a:extLst>
          </p:cNvPr>
          <p:cNvPicPr>
            <a:picLocks noChangeAspect="1"/>
          </p:cNvPicPr>
          <p:nvPr/>
        </p:nvPicPr>
        <p:blipFill>
          <a:blip r:embed="rId2"/>
          <a:stretch>
            <a:fillRect/>
          </a:stretch>
        </p:blipFill>
        <p:spPr>
          <a:xfrm>
            <a:off x="2015047" y="1482304"/>
            <a:ext cx="8161905" cy="4666667"/>
          </a:xfrm>
          <a:prstGeom prst="rect">
            <a:avLst/>
          </a:prstGeom>
        </p:spPr>
      </p:pic>
    </p:spTree>
    <p:extLst>
      <p:ext uri="{BB962C8B-B14F-4D97-AF65-F5344CB8AC3E}">
        <p14:creationId xmlns:p14="http://schemas.microsoft.com/office/powerpoint/2010/main" val="271565238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E660E7-DA59-447E-8EBA-6F4DC96566C6}"/>
              </a:ext>
            </a:extLst>
          </p:cNvPr>
          <p:cNvSpPr>
            <a:spLocks noGrp="1"/>
          </p:cNvSpPr>
          <p:nvPr>
            <p:ph type="title"/>
          </p:nvPr>
        </p:nvSpPr>
        <p:spPr/>
        <p:txBody>
          <a:bodyPr/>
          <a:lstStyle/>
          <a:p>
            <a:r>
              <a:rPr lang="en-US" dirty="0"/>
              <a:t>Where to Find It - PROD</a:t>
            </a:r>
          </a:p>
        </p:txBody>
      </p:sp>
      <p:sp>
        <p:nvSpPr>
          <p:cNvPr id="3" name="Content Placeholder 2">
            <a:extLst>
              <a:ext uri="{FF2B5EF4-FFF2-40B4-BE49-F238E27FC236}">
                <a16:creationId xmlns:a16="http://schemas.microsoft.com/office/drawing/2014/main" id="{8D30A203-4AB1-4159-9AB8-7BAF18FECACF}"/>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ABB16A90-48A2-4FAB-A8CB-CABDB0049FAF}"/>
              </a:ext>
            </a:extLst>
          </p:cNvPr>
          <p:cNvPicPr>
            <a:picLocks noChangeAspect="1"/>
          </p:cNvPicPr>
          <p:nvPr/>
        </p:nvPicPr>
        <p:blipFill>
          <a:blip r:embed="rId2"/>
          <a:stretch>
            <a:fillRect/>
          </a:stretch>
        </p:blipFill>
        <p:spPr>
          <a:xfrm>
            <a:off x="2353261" y="1258872"/>
            <a:ext cx="7552739" cy="4989528"/>
          </a:xfrm>
          <a:prstGeom prst="rect">
            <a:avLst/>
          </a:prstGeom>
        </p:spPr>
      </p:pic>
    </p:spTree>
    <p:extLst>
      <p:ext uri="{BB962C8B-B14F-4D97-AF65-F5344CB8AC3E}">
        <p14:creationId xmlns:p14="http://schemas.microsoft.com/office/powerpoint/2010/main" val="309744964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E660E7-DA59-447E-8EBA-6F4DC96566C6}"/>
              </a:ext>
            </a:extLst>
          </p:cNvPr>
          <p:cNvSpPr>
            <a:spLocks noGrp="1"/>
          </p:cNvSpPr>
          <p:nvPr>
            <p:ph type="title"/>
          </p:nvPr>
        </p:nvSpPr>
        <p:spPr/>
        <p:txBody>
          <a:bodyPr/>
          <a:lstStyle/>
          <a:p>
            <a:r>
              <a:rPr lang="en-US" dirty="0"/>
              <a:t>Where to Find It - UAT</a:t>
            </a:r>
          </a:p>
        </p:txBody>
      </p:sp>
      <p:sp>
        <p:nvSpPr>
          <p:cNvPr id="3" name="Content Placeholder 2">
            <a:extLst>
              <a:ext uri="{FF2B5EF4-FFF2-40B4-BE49-F238E27FC236}">
                <a16:creationId xmlns:a16="http://schemas.microsoft.com/office/drawing/2014/main" id="{8D30A203-4AB1-4159-9AB8-7BAF18FECACF}"/>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D9684622-DEB3-480F-935F-C261714CFA61}"/>
              </a:ext>
            </a:extLst>
          </p:cNvPr>
          <p:cNvPicPr>
            <a:picLocks noChangeAspect="1"/>
          </p:cNvPicPr>
          <p:nvPr/>
        </p:nvPicPr>
        <p:blipFill>
          <a:blip r:embed="rId2"/>
          <a:stretch>
            <a:fillRect/>
          </a:stretch>
        </p:blipFill>
        <p:spPr>
          <a:xfrm>
            <a:off x="2353056" y="1258736"/>
            <a:ext cx="7552944" cy="4989664"/>
          </a:xfrm>
          <a:prstGeom prst="rect">
            <a:avLst/>
          </a:prstGeom>
        </p:spPr>
      </p:pic>
    </p:spTree>
    <p:extLst>
      <p:ext uri="{BB962C8B-B14F-4D97-AF65-F5344CB8AC3E}">
        <p14:creationId xmlns:p14="http://schemas.microsoft.com/office/powerpoint/2010/main" val="179498058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6C97D8-3D24-4F25-B997-23E83172477B}"/>
              </a:ext>
            </a:extLst>
          </p:cNvPr>
          <p:cNvSpPr>
            <a:spLocks noGrp="1"/>
          </p:cNvSpPr>
          <p:nvPr>
            <p:ph type="title"/>
          </p:nvPr>
        </p:nvSpPr>
        <p:spPr/>
        <p:txBody>
          <a:bodyPr/>
          <a:lstStyle/>
          <a:p>
            <a:r>
              <a:rPr lang="en-US" dirty="0"/>
              <a:t>System Diagnostics</a:t>
            </a:r>
          </a:p>
        </p:txBody>
      </p:sp>
      <p:sp>
        <p:nvSpPr>
          <p:cNvPr id="3" name="Content Placeholder 2">
            <a:extLst>
              <a:ext uri="{FF2B5EF4-FFF2-40B4-BE49-F238E27FC236}">
                <a16:creationId xmlns:a16="http://schemas.microsoft.com/office/drawing/2014/main" id="{8F30E769-4F80-46FB-A173-ABD3B1952028}"/>
              </a:ext>
            </a:extLst>
          </p:cNvPr>
          <p:cNvSpPr>
            <a:spLocks noGrp="1"/>
          </p:cNvSpPr>
          <p:nvPr>
            <p:ph idx="1"/>
          </p:nvPr>
        </p:nvSpPr>
        <p:spPr/>
        <p:txBody>
          <a:bodyPr/>
          <a:lstStyle/>
          <a:p>
            <a:r>
              <a:rPr lang="en-US" dirty="0"/>
              <a:t>Available in UAT / Sandbox environments plus PROD</a:t>
            </a:r>
          </a:p>
          <a:p>
            <a:r>
              <a:rPr lang="en-US" dirty="0"/>
              <a:t>Reports Server info</a:t>
            </a:r>
          </a:p>
          <a:p>
            <a:r>
              <a:rPr lang="en-US" dirty="0"/>
              <a:t>Failed jobs</a:t>
            </a:r>
          </a:p>
          <a:p>
            <a:r>
              <a:rPr lang="en-US" dirty="0"/>
              <a:t>Detected issues</a:t>
            </a:r>
          </a:p>
          <a:p>
            <a:r>
              <a:rPr lang="en-US" dirty="0"/>
              <a:t>High level overview of an environment</a:t>
            </a:r>
          </a:p>
          <a:p>
            <a:endParaRPr lang="en-US" dirty="0"/>
          </a:p>
        </p:txBody>
      </p:sp>
      <p:pic>
        <p:nvPicPr>
          <p:cNvPr id="4098" name="Picture 2" descr="Laser, Sword, Blue, Wars, Star">
            <a:extLst>
              <a:ext uri="{FF2B5EF4-FFF2-40B4-BE49-F238E27FC236}">
                <a16:creationId xmlns:a16="http://schemas.microsoft.com/office/drawing/2014/main" id="{FCDA6AB7-04F3-4299-981B-C1CE7091CB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2971800"/>
            <a:ext cx="9144000"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506044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153553-3378-4813-8EAF-F88B86C28994}"/>
              </a:ext>
            </a:extLst>
          </p:cNvPr>
          <p:cNvSpPr>
            <a:spLocks noGrp="1"/>
          </p:cNvSpPr>
          <p:nvPr>
            <p:ph type="title"/>
          </p:nvPr>
        </p:nvSpPr>
        <p:spPr/>
        <p:txBody>
          <a:bodyPr/>
          <a:lstStyle/>
          <a:p>
            <a:r>
              <a:rPr lang="en-US" dirty="0"/>
              <a:t>Environment Monitoring</a:t>
            </a:r>
          </a:p>
        </p:txBody>
      </p:sp>
      <p:sp>
        <p:nvSpPr>
          <p:cNvPr id="3" name="Content Placeholder 2">
            <a:extLst>
              <a:ext uri="{FF2B5EF4-FFF2-40B4-BE49-F238E27FC236}">
                <a16:creationId xmlns:a16="http://schemas.microsoft.com/office/drawing/2014/main" id="{745DB995-88C2-4CAC-BED7-5C6D37006F92}"/>
              </a:ext>
            </a:extLst>
          </p:cNvPr>
          <p:cNvSpPr>
            <a:spLocks noGrp="1"/>
          </p:cNvSpPr>
          <p:nvPr>
            <p:ph idx="1"/>
          </p:nvPr>
        </p:nvSpPr>
        <p:spPr/>
        <p:txBody>
          <a:bodyPr>
            <a:normAutofit lnSpcReduction="10000"/>
          </a:bodyPr>
          <a:lstStyle/>
          <a:p>
            <a:r>
              <a:rPr lang="en-US" dirty="0"/>
              <a:t>Available in Prod and UAT only</a:t>
            </a:r>
          </a:p>
          <a:p>
            <a:r>
              <a:rPr lang="en-US" dirty="0"/>
              <a:t>High Scale, low latency</a:t>
            </a:r>
          </a:p>
          <a:p>
            <a:r>
              <a:rPr lang="en-US" dirty="0"/>
              <a:t>“hot path”</a:t>
            </a:r>
          </a:p>
          <a:p>
            <a:r>
              <a:rPr lang="en-US" dirty="0"/>
              <a:t>What’s going on right now</a:t>
            </a:r>
          </a:p>
          <a:p>
            <a:pPr lvl="1"/>
            <a:r>
              <a:rPr lang="en-US" dirty="0"/>
              <a:t>User Interaction</a:t>
            </a:r>
          </a:p>
          <a:p>
            <a:pPr lvl="1"/>
            <a:r>
              <a:rPr lang="en-US" dirty="0"/>
              <a:t>User load</a:t>
            </a:r>
          </a:p>
          <a:p>
            <a:pPr lvl="1"/>
            <a:r>
              <a:rPr lang="en-US" dirty="0"/>
              <a:t>Activity Load</a:t>
            </a:r>
          </a:p>
          <a:p>
            <a:pPr lvl="1"/>
            <a:r>
              <a:rPr lang="en-US" dirty="0"/>
              <a:t>SQL Insights</a:t>
            </a:r>
          </a:p>
          <a:p>
            <a:pPr lvl="2"/>
            <a:r>
              <a:rPr lang="en-US" dirty="0"/>
              <a:t>Review SQL level activity</a:t>
            </a:r>
          </a:p>
          <a:p>
            <a:pPr lvl="2"/>
            <a:r>
              <a:rPr lang="en-US" dirty="0"/>
              <a:t>Rebuild / create indexes</a:t>
            </a:r>
          </a:p>
          <a:p>
            <a:pPr lvl="2"/>
            <a:r>
              <a:rPr lang="en-US" dirty="0"/>
              <a:t>Review load and usage</a:t>
            </a:r>
          </a:p>
        </p:txBody>
      </p:sp>
      <p:pic>
        <p:nvPicPr>
          <p:cNvPr id="5122" name="Picture 2" descr="Star Wars, Movies, Log Support">
            <a:extLst>
              <a:ext uri="{FF2B5EF4-FFF2-40B4-BE49-F238E27FC236}">
                <a16:creationId xmlns:a16="http://schemas.microsoft.com/office/drawing/2014/main" id="{46D89698-C3D6-4171-B5BF-7C8DAA4829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00800" y="2463800"/>
            <a:ext cx="5791200" cy="3860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361379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7B2139-76A9-47B2-885C-94C851F2D1E9}"/>
              </a:ext>
            </a:extLst>
          </p:cNvPr>
          <p:cNvSpPr>
            <a:spLocks noGrp="1"/>
          </p:cNvSpPr>
          <p:nvPr>
            <p:ph type="title"/>
          </p:nvPr>
        </p:nvSpPr>
        <p:spPr/>
        <p:txBody>
          <a:bodyPr/>
          <a:lstStyle/>
          <a:p>
            <a:r>
              <a:rPr lang="en-US" dirty="0"/>
              <a:t>Overview – 10 PM Friday Night</a:t>
            </a:r>
          </a:p>
        </p:txBody>
      </p:sp>
      <p:pic>
        <p:nvPicPr>
          <p:cNvPr id="5" name="Content Placeholder 4">
            <a:extLst>
              <a:ext uri="{FF2B5EF4-FFF2-40B4-BE49-F238E27FC236}">
                <a16:creationId xmlns:a16="http://schemas.microsoft.com/office/drawing/2014/main" id="{45D38EB2-A0EA-4C48-ADA2-6E2F25A62606}"/>
              </a:ext>
            </a:extLst>
          </p:cNvPr>
          <p:cNvPicPr>
            <a:picLocks noGrp="1" noChangeAspect="1"/>
          </p:cNvPicPr>
          <p:nvPr>
            <p:ph idx="1"/>
          </p:nvPr>
        </p:nvPicPr>
        <p:blipFill>
          <a:blip r:embed="rId2"/>
          <a:stretch>
            <a:fillRect/>
          </a:stretch>
        </p:blipFill>
        <p:spPr>
          <a:xfrm>
            <a:off x="2802651" y="1825625"/>
            <a:ext cx="6586698" cy="4351338"/>
          </a:xfrm>
          <a:prstGeom prst="rect">
            <a:avLst/>
          </a:prstGeom>
        </p:spPr>
      </p:pic>
    </p:spTree>
    <p:extLst>
      <p:ext uri="{BB962C8B-B14F-4D97-AF65-F5344CB8AC3E}">
        <p14:creationId xmlns:p14="http://schemas.microsoft.com/office/powerpoint/2010/main" val="360020750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7B2139-76A9-47B2-885C-94C851F2D1E9}"/>
              </a:ext>
            </a:extLst>
          </p:cNvPr>
          <p:cNvSpPr>
            <a:spLocks noGrp="1"/>
          </p:cNvSpPr>
          <p:nvPr>
            <p:ph type="title"/>
          </p:nvPr>
        </p:nvSpPr>
        <p:spPr/>
        <p:txBody>
          <a:bodyPr>
            <a:normAutofit/>
          </a:bodyPr>
          <a:lstStyle/>
          <a:p>
            <a:r>
              <a:rPr lang="en-US" dirty="0"/>
              <a:t>Overview – 10 AM Monday Morning</a:t>
            </a:r>
          </a:p>
        </p:txBody>
      </p:sp>
      <p:pic>
        <p:nvPicPr>
          <p:cNvPr id="6" name="Content Placeholder 5">
            <a:extLst>
              <a:ext uri="{FF2B5EF4-FFF2-40B4-BE49-F238E27FC236}">
                <a16:creationId xmlns:a16="http://schemas.microsoft.com/office/drawing/2014/main" id="{F0CCFFA3-8775-4044-92B0-D2D958F91134}"/>
              </a:ext>
            </a:extLst>
          </p:cNvPr>
          <p:cNvPicPr>
            <a:picLocks noGrp="1" noChangeAspect="1"/>
          </p:cNvPicPr>
          <p:nvPr>
            <p:ph idx="1"/>
          </p:nvPr>
        </p:nvPicPr>
        <p:blipFill>
          <a:blip r:embed="rId2"/>
          <a:stretch>
            <a:fillRect/>
          </a:stretch>
        </p:blipFill>
        <p:spPr>
          <a:xfrm>
            <a:off x="1637852" y="1825625"/>
            <a:ext cx="8916295" cy="4351338"/>
          </a:xfrm>
          <a:prstGeom prst="rect">
            <a:avLst/>
          </a:prstGeom>
        </p:spPr>
      </p:pic>
    </p:spTree>
    <p:extLst>
      <p:ext uri="{BB962C8B-B14F-4D97-AF65-F5344CB8AC3E}">
        <p14:creationId xmlns:p14="http://schemas.microsoft.com/office/powerpoint/2010/main" val="330187271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7B2139-76A9-47B2-885C-94C851F2D1E9}"/>
              </a:ext>
            </a:extLst>
          </p:cNvPr>
          <p:cNvSpPr>
            <a:spLocks noGrp="1"/>
          </p:cNvSpPr>
          <p:nvPr>
            <p:ph type="title"/>
          </p:nvPr>
        </p:nvSpPr>
        <p:spPr/>
        <p:txBody>
          <a:bodyPr/>
          <a:lstStyle/>
          <a:p>
            <a:r>
              <a:rPr lang="en-US" dirty="0"/>
              <a:t>Index Analysis</a:t>
            </a:r>
          </a:p>
        </p:txBody>
      </p:sp>
      <p:pic>
        <p:nvPicPr>
          <p:cNvPr id="6" name="Content Placeholder 5">
            <a:extLst>
              <a:ext uri="{FF2B5EF4-FFF2-40B4-BE49-F238E27FC236}">
                <a16:creationId xmlns:a16="http://schemas.microsoft.com/office/drawing/2014/main" id="{2F7999D3-8F4B-4579-A9D9-71E55D97677C}"/>
              </a:ext>
            </a:extLst>
          </p:cNvPr>
          <p:cNvPicPr>
            <a:picLocks noGrp="1" noChangeAspect="1"/>
          </p:cNvPicPr>
          <p:nvPr>
            <p:ph idx="1"/>
          </p:nvPr>
        </p:nvPicPr>
        <p:blipFill>
          <a:blip r:embed="rId2"/>
          <a:stretch>
            <a:fillRect/>
          </a:stretch>
        </p:blipFill>
        <p:spPr>
          <a:xfrm>
            <a:off x="1637852" y="1825625"/>
            <a:ext cx="8916295" cy="4351338"/>
          </a:xfrm>
          <a:prstGeom prst="rect">
            <a:avLst/>
          </a:prstGeom>
        </p:spPr>
      </p:pic>
      <p:sp>
        <p:nvSpPr>
          <p:cNvPr id="3" name="Arrow: Down 2">
            <a:extLst>
              <a:ext uri="{FF2B5EF4-FFF2-40B4-BE49-F238E27FC236}">
                <a16:creationId xmlns:a16="http://schemas.microsoft.com/office/drawing/2014/main" id="{FD3A6919-751C-474C-A2EB-4CA3516EDF25}"/>
              </a:ext>
            </a:extLst>
          </p:cNvPr>
          <p:cNvSpPr/>
          <p:nvPr/>
        </p:nvSpPr>
        <p:spPr>
          <a:xfrm>
            <a:off x="2144110" y="3153103"/>
            <a:ext cx="241738" cy="47296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rrow: Down 4">
            <a:extLst>
              <a:ext uri="{FF2B5EF4-FFF2-40B4-BE49-F238E27FC236}">
                <a16:creationId xmlns:a16="http://schemas.microsoft.com/office/drawing/2014/main" id="{B29C02C4-D57B-486B-AC20-9FB12B4EAF68}"/>
              </a:ext>
            </a:extLst>
          </p:cNvPr>
          <p:cNvSpPr/>
          <p:nvPr/>
        </p:nvSpPr>
        <p:spPr>
          <a:xfrm>
            <a:off x="4188372" y="3305503"/>
            <a:ext cx="241738" cy="47296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Arrow: Down 6">
            <a:extLst>
              <a:ext uri="{FF2B5EF4-FFF2-40B4-BE49-F238E27FC236}">
                <a16:creationId xmlns:a16="http://schemas.microsoft.com/office/drawing/2014/main" id="{33F99754-96B1-4C97-86B4-BD1CB5924673}"/>
              </a:ext>
            </a:extLst>
          </p:cNvPr>
          <p:cNvSpPr/>
          <p:nvPr/>
        </p:nvSpPr>
        <p:spPr>
          <a:xfrm>
            <a:off x="6286066" y="3305503"/>
            <a:ext cx="241738" cy="47296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Down 7">
            <a:extLst>
              <a:ext uri="{FF2B5EF4-FFF2-40B4-BE49-F238E27FC236}">
                <a16:creationId xmlns:a16="http://schemas.microsoft.com/office/drawing/2014/main" id="{44B41634-19EB-4CE1-BF48-7250F4B70259}"/>
              </a:ext>
            </a:extLst>
          </p:cNvPr>
          <p:cNvSpPr/>
          <p:nvPr/>
        </p:nvSpPr>
        <p:spPr>
          <a:xfrm>
            <a:off x="8383760" y="3305503"/>
            <a:ext cx="241738" cy="47296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544157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250" fill="hold"/>
                                        <p:tgtEl>
                                          <p:spTgt spid="3"/>
                                        </p:tgtEl>
                                        <p:attrNameLst>
                                          <p:attrName>ppt_w</p:attrName>
                                        </p:attrNameLst>
                                      </p:cBhvr>
                                      <p:tavLst>
                                        <p:tav tm="0">
                                          <p:val>
                                            <p:fltVal val="0"/>
                                          </p:val>
                                        </p:tav>
                                        <p:tav tm="100000">
                                          <p:val>
                                            <p:strVal val="#ppt_w"/>
                                          </p:val>
                                        </p:tav>
                                      </p:tavLst>
                                    </p:anim>
                                    <p:anim calcmode="lin" valueType="num">
                                      <p:cBhvr>
                                        <p:cTn id="8" dur="250" fill="hold"/>
                                        <p:tgtEl>
                                          <p:spTgt spid="3"/>
                                        </p:tgtEl>
                                        <p:attrNameLst>
                                          <p:attrName>ppt_h</p:attrName>
                                        </p:attrNameLst>
                                      </p:cBhvr>
                                      <p:tavLst>
                                        <p:tav tm="0">
                                          <p:val>
                                            <p:fltVal val="0"/>
                                          </p:val>
                                        </p:tav>
                                        <p:tav tm="100000">
                                          <p:val>
                                            <p:strVal val="#ppt_h"/>
                                          </p:val>
                                        </p:tav>
                                      </p:tavLst>
                                    </p:anim>
                                    <p:animEffect transition="in" filter="fade">
                                      <p:cBhvr>
                                        <p:cTn id="9" dur="250"/>
                                        <p:tgtEl>
                                          <p:spTgt spid="3"/>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p:cTn id="14" dur="250" fill="hold"/>
                                        <p:tgtEl>
                                          <p:spTgt spid="5"/>
                                        </p:tgtEl>
                                        <p:attrNameLst>
                                          <p:attrName>ppt_w</p:attrName>
                                        </p:attrNameLst>
                                      </p:cBhvr>
                                      <p:tavLst>
                                        <p:tav tm="0">
                                          <p:val>
                                            <p:fltVal val="0"/>
                                          </p:val>
                                        </p:tav>
                                        <p:tav tm="100000">
                                          <p:val>
                                            <p:strVal val="#ppt_w"/>
                                          </p:val>
                                        </p:tav>
                                      </p:tavLst>
                                    </p:anim>
                                    <p:anim calcmode="lin" valueType="num">
                                      <p:cBhvr>
                                        <p:cTn id="15" dur="250" fill="hold"/>
                                        <p:tgtEl>
                                          <p:spTgt spid="5"/>
                                        </p:tgtEl>
                                        <p:attrNameLst>
                                          <p:attrName>ppt_h</p:attrName>
                                        </p:attrNameLst>
                                      </p:cBhvr>
                                      <p:tavLst>
                                        <p:tav tm="0">
                                          <p:val>
                                            <p:fltVal val="0"/>
                                          </p:val>
                                        </p:tav>
                                        <p:tav tm="100000">
                                          <p:val>
                                            <p:strVal val="#ppt_h"/>
                                          </p:val>
                                        </p:tav>
                                      </p:tavLst>
                                    </p:anim>
                                    <p:animEffect transition="in" filter="fade">
                                      <p:cBhvr>
                                        <p:cTn id="16" dur="25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p:cTn id="21" dur="250" fill="hold"/>
                                        <p:tgtEl>
                                          <p:spTgt spid="7"/>
                                        </p:tgtEl>
                                        <p:attrNameLst>
                                          <p:attrName>ppt_w</p:attrName>
                                        </p:attrNameLst>
                                      </p:cBhvr>
                                      <p:tavLst>
                                        <p:tav tm="0">
                                          <p:val>
                                            <p:fltVal val="0"/>
                                          </p:val>
                                        </p:tav>
                                        <p:tav tm="100000">
                                          <p:val>
                                            <p:strVal val="#ppt_w"/>
                                          </p:val>
                                        </p:tav>
                                      </p:tavLst>
                                    </p:anim>
                                    <p:anim calcmode="lin" valueType="num">
                                      <p:cBhvr>
                                        <p:cTn id="22" dur="250" fill="hold"/>
                                        <p:tgtEl>
                                          <p:spTgt spid="7"/>
                                        </p:tgtEl>
                                        <p:attrNameLst>
                                          <p:attrName>ppt_h</p:attrName>
                                        </p:attrNameLst>
                                      </p:cBhvr>
                                      <p:tavLst>
                                        <p:tav tm="0">
                                          <p:val>
                                            <p:fltVal val="0"/>
                                          </p:val>
                                        </p:tav>
                                        <p:tav tm="100000">
                                          <p:val>
                                            <p:strVal val="#ppt_h"/>
                                          </p:val>
                                        </p:tav>
                                      </p:tavLst>
                                    </p:anim>
                                    <p:animEffect transition="in" filter="fade">
                                      <p:cBhvr>
                                        <p:cTn id="23" dur="250"/>
                                        <p:tgtEl>
                                          <p:spTgt spid="7"/>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grpId="0" nodeType="clickEffect">
                                  <p:stCondLst>
                                    <p:cond delay="0"/>
                                  </p:stCondLst>
                                  <p:childTnLst>
                                    <p:set>
                                      <p:cBhvr>
                                        <p:cTn id="27" dur="1" fill="hold">
                                          <p:stCondLst>
                                            <p:cond delay="0"/>
                                          </p:stCondLst>
                                        </p:cTn>
                                        <p:tgtEl>
                                          <p:spTgt spid="8"/>
                                        </p:tgtEl>
                                        <p:attrNameLst>
                                          <p:attrName>style.visibility</p:attrName>
                                        </p:attrNameLst>
                                      </p:cBhvr>
                                      <p:to>
                                        <p:strVal val="visible"/>
                                      </p:to>
                                    </p:set>
                                    <p:anim calcmode="lin" valueType="num">
                                      <p:cBhvr>
                                        <p:cTn id="28" dur="250" fill="hold"/>
                                        <p:tgtEl>
                                          <p:spTgt spid="8"/>
                                        </p:tgtEl>
                                        <p:attrNameLst>
                                          <p:attrName>ppt_w</p:attrName>
                                        </p:attrNameLst>
                                      </p:cBhvr>
                                      <p:tavLst>
                                        <p:tav tm="0">
                                          <p:val>
                                            <p:fltVal val="0"/>
                                          </p:val>
                                        </p:tav>
                                        <p:tav tm="100000">
                                          <p:val>
                                            <p:strVal val="#ppt_w"/>
                                          </p:val>
                                        </p:tav>
                                      </p:tavLst>
                                    </p:anim>
                                    <p:anim calcmode="lin" valueType="num">
                                      <p:cBhvr>
                                        <p:cTn id="29" dur="250" fill="hold"/>
                                        <p:tgtEl>
                                          <p:spTgt spid="8"/>
                                        </p:tgtEl>
                                        <p:attrNameLst>
                                          <p:attrName>ppt_h</p:attrName>
                                        </p:attrNameLst>
                                      </p:cBhvr>
                                      <p:tavLst>
                                        <p:tav tm="0">
                                          <p:val>
                                            <p:fltVal val="0"/>
                                          </p:val>
                                        </p:tav>
                                        <p:tav tm="100000">
                                          <p:val>
                                            <p:strVal val="#ppt_h"/>
                                          </p:val>
                                        </p:tav>
                                      </p:tavLst>
                                    </p:anim>
                                    <p:animEffect transition="in" filter="fade">
                                      <p:cBhvr>
                                        <p:cTn id="30" dur="25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7" grpId="0" animBg="1"/>
      <p:bldP spid="8" grpId="0" animBg="1"/>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C9B823-6ED5-434D-8513-E2FC084A2821}"/>
              </a:ext>
            </a:extLst>
          </p:cNvPr>
          <p:cNvSpPr>
            <a:spLocks noGrp="1"/>
          </p:cNvSpPr>
          <p:nvPr>
            <p:ph type="title"/>
          </p:nvPr>
        </p:nvSpPr>
        <p:spPr/>
        <p:txBody>
          <a:bodyPr/>
          <a:lstStyle/>
          <a:p>
            <a:r>
              <a:rPr lang="en-US" dirty="0"/>
              <a:t>Index Analysis - Details</a:t>
            </a:r>
          </a:p>
        </p:txBody>
      </p:sp>
      <p:pic>
        <p:nvPicPr>
          <p:cNvPr id="5" name="Content Placeholder 4">
            <a:extLst>
              <a:ext uri="{FF2B5EF4-FFF2-40B4-BE49-F238E27FC236}">
                <a16:creationId xmlns:a16="http://schemas.microsoft.com/office/drawing/2014/main" id="{8502602A-9BDA-4AAC-B272-9F191FD639AF}"/>
              </a:ext>
            </a:extLst>
          </p:cNvPr>
          <p:cNvPicPr>
            <a:picLocks noGrp="1" noChangeAspect="1"/>
          </p:cNvPicPr>
          <p:nvPr>
            <p:ph idx="1"/>
          </p:nvPr>
        </p:nvPicPr>
        <p:blipFill>
          <a:blip r:embed="rId3"/>
          <a:stretch>
            <a:fillRect/>
          </a:stretch>
        </p:blipFill>
        <p:spPr>
          <a:xfrm>
            <a:off x="1637852" y="1825625"/>
            <a:ext cx="8916295" cy="4351338"/>
          </a:xfrm>
          <a:prstGeom prst="rect">
            <a:avLst/>
          </a:prstGeom>
        </p:spPr>
      </p:pic>
    </p:spTree>
    <p:extLst>
      <p:ext uri="{BB962C8B-B14F-4D97-AF65-F5344CB8AC3E}">
        <p14:creationId xmlns:p14="http://schemas.microsoft.com/office/powerpoint/2010/main" val="38640556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8" name="Picture 6" descr="Star Wars Wallpaper - Jedi from Shadow of Death - hosted by Neoseeker">
            <a:extLst>
              <a:ext uri="{FF2B5EF4-FFF2-40B4-BE49-F238E27FC236}">
                <a16:creationId xmlns:a16="http://schemas.microsoft.com/office/drawing/2014/main" id="{D122E5D1-A8AD-4855-B227-4979D4DDB000}"/>
              </a:ext>
            </a:extLst>
          </p:cNvPr>
          <p:cNvPicPr>
            <a:picLocks noChangeAspect="1" noChangeArrowheads="1"/>
          </p:cNvPicPr>
          <p:nvPr/>
        </p:nvPicPr>
        <p:blipFill>
          <a:blip r:embed="rId2">
            <a:alphaModFix amt="8000"/>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2A865DE7-7165-4440-900A-010754B55FE8}"/>
              </a:ext>
            </a:extLst>
          </p:cNvPr>
          <p:cNvSpPr>
            <a:spLocks noGrp="1"/>
          </p:cNvSpPr>
          <p:nvPr>
            <p:ph type="title"/>
          </p:nvPr>
        </p:nvSpPr>
        <p:spPr/>
        <p:txBody>
          <a:bodyPr/>
          <a:lstStyle/>
          <a:p>
            <a:r>
              <a:rPr lang="en-US" dirty="0"/>
              <a:t>Cloud Architecture (Old)</a:t>
            </a:r>
          </a:p>
        </p:txBody>
      </p:sp>
      <p:pic>
        <p:nvPicPr>
          <p:cNvPr id="3082" name="Picture 10">
            <a:extLst>
              <a:ext uri="{FF2B5EF4-FFF2-40B4-BE49-F238E27FC236}">
                <a16:creationId xmlns:a16="http://schemas.microsoft.com/office/drawing/2014/main" id="{98C833D5-4F2B-421B-9503-C5C19FC0918B}"/>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796183" y="1825625"/>
            <a:ext cx="6599634" cy="4351338"/>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F9812435-2744-4134-B97E-ABB01EE6FE8D}"/>
              </a:ext>
            </a:extLst>
          </p:cNvPr>
          <p:cNvSpPr/>
          <p:nvPr/>
        </p:nvSpPr>
        <p:spPr>
          <a:xfrm>
            <a:off x="6905297" y="2501462"/>
            <a:ext cx="1208689" cy="3079531"/>
          </a:xfrm>
          <a:prstGeom prst="rect">
            <a:avLst/>
          </a:prstGeom>
          <a:solidFill>
            <a:schemeClr val="accent5">
              <a:alpha val="25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82991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1A72CF-30E8-4EE3-983B-C538C875C961}"/>
              </a:ext>
            </a:extLst>
          </p:cNvPr>
          <p:cNvSpPr>
            <a:spLocks noGrp="1"/>
          </p:cNvSpPr>
          <p:nvPr>
            <p:ph type="title"/>
          </p:nvPr>
        </p:nvSpPr>
        <p:spPr/>
        <p:txBody>
          <a:bodyPr/>
          <a:lstStyle/>
          <a:p>
            <a:r>
              <a:rPr lang="en-US" dirty="0"/>
              <a:t>Performance Metrics</a:t>
            </a:r>
          </a:p>
        </p:txBody>
      </p:sp>
      <p:pic>
        <p:nvPicPr>
          <p:cNvPr id="5" name="Content Placeholder 4">
            <a:extLst>
              <a:ext uri="{FF2B5EF4-FFF2-40B4-BE49-F238E27FC236}">
                <a16:creationId xmlns:a16="http://schemas.microsoft.com/office/drawing/2014/main" id="{91069DCE-3F94-46C3-9436-5FF6991926CC}"/>
              </a:ext>
            </a:extLst>
          </p:cNvPr>
          <p:cNvPicPr>
            <a:picLocks noGrp="1" noChangeAspect="1"/>
          </p:cNvPicPr>
          <p:nvPr>
            <p:ph idx="1"/>
          </p:nvPr>
        </p:nvPicPr>
        <p:blipFill>
          <a:blip r:embed="rId3"/>
          <a:stretch>
            <a:fillRect/>
          </a:stretch>
        </p:blipFill>
        <p:spPr>
          <a:xfrm>
            <a:off x="2802651" y="1825625"/>
            <a:ext cx="6586698" cy="4351338"/>
          </a:xfrm>
          <a:prstGeom prst="rect">
            <a:avLst/>
          </a:prstGeom>
        </p:spPr>
      </p:pic>
      <p:sp>
        <p:nvSpPr>
          <p:cNvPr id="4" name="Arrow: Down 3">
            <a:extLst>
              <a:ext uri="{FF2B5EF4-FFF2-40B4-BE49-F238E27FC236}">
                <a16:creationId xmlns:a16="http://schemas.microsoft.com/office/drawing/2014/main" id="{717789A5-80C4-4D92-8E49-BB21C4946F85}"/>
              </a:ext>
            </a:extLst>
          </p:cNvPr>
          <p:cNvSpPr/>
          <p:nvPr/>
        </p:nvSpPr>
        <p:spPr>
          <a:xfrm rot="5400000">
            <a:off x="3836276" y="4508937"/>
            <a:ext cx="241738" cy="47296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03090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250" fill="hold"/>
                                        <p:tgtEl>
                                          <p:spTgt spid="4"/>
                                        </p:tgtEl>
                                        <p:attrNameLst>
                                          <p:attrName>ppt_w</p:attrName>
                                        </p:attrNameLst>
                                      </p:cBhvr>
                                      <p:tavLst>
                                        <p:tav tm="0">
                                          <p:val>
                                            <p:fltVal val="0"/>
                                          </p:val>
                                        </p:tav>
                                        <p:tav tm="100000">
                                          <p:val>
                                            <p:strVal val="#ppt_w"/>
                                          </p:val>
                                        </p:tav>
                                      </p:tavLst>
                                    </p:anim>
                                    <p:anim calcmode="lin" valueType="num">
                                      <p:cBhvr>
                                        <p:cTn id="8" dur="250" fill="hold"/>
                                        <p:tgtEl>
                                          <p:spTgt spid="4"/>
                                        </p:tgtEl>
                                        <p:attrNameLst>
                                          <p:attrName>ppt_h</p:attrName>
                                        </p:attrNameLst>
                                      </p:cBhvr>
                                      <p:tavLst>
                                        <p:tav tm="0">
                                          <p:val>
                                            <p:fltVal val="0"/>
                                          </p:val>
                                        </p:tav>
                                        <p:tav tm="100000">
                                          <p:val>
                                            <p:strVal val="#ppt_h"/>
                                          </p:val>
                                        </p:tav>
                                      </p:tavLst>
                                    </p:anim>
                                    <p:animEffect transition="in" filter="fade">
                                      <p:cBhvr>
                                        <p:cTn id="9" dur="25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1A01AA-13BE-4DD9-A826-69B51250D018}"/>
              </a:ext>
            </a:extLst>
          </p:cNvPr>
          <p:cNvSpPr>
            <a:spLocks noGrp="1"/>
          </p:cNvSpPr>
          <p:nvPr>
            <p:ph type="title"/>
          </p:nvPr>
        </p:nvSpPr>
        <p:spPr/>
        <p:txBody>
          <a:bodyPr/>
          <a:lstStyle/>
          <a:p>
            <a:r>
              <a:rPr lang="en-US" dirty="0"/>
              <a:t>Performance Metrics - Again</a:t>
            </a:r>
          </a:p>
        </p:txBody>
      </p:sp>
      <p:pic>
        <p:nvPicPr>
          <p:cNvPr id="5" name="Content Placeholder 4">
            <a:extLst>
              <a:ext uri="{FF2B5EF4-FFF2-40B4-BE49-F238E27FC236}">
                <a16:creationId xmlns:a16="http://schemas.microsoft.com/office/drawing/2014/main" id="{5D144647-90B1-4086-9C77-9165C6F6168D}"/>
              </a:ext>
            </a:extLst>
          </p:cNvPr>
          <p:cNvPicPr>
            <a:picLocks noGrp="1" noChangeAspect="1"/>
          </p:cNvPicPr>
          <p:nvPr>
            <p:ph idx="1"/>
          </p:nvPr>
        </p:nvPicPr>
        <p:blipFill>
          <a:blip r:embed="rId3"/>
          <a:stretch>
            <a:fillRect/>
          </a:stretch>
        </p:blipFill>
        <p:spPr>
          <a:xfrm>
            <a:off x="1637852" y="1825625"/>
            <a:ext cx="8916295" cy="4351338"/>
          </a:xfrm>
          <a:prstGeom prst="rect">
            <a:avLst/>
          </a:prstGeom>
        </p:spPr>
      </p:pic>
    </p:spTree>
    <p:extLst>
      <p:ext uri="{BB962C8B-B14F-4D97-AF65-F5344CB8AC3E}">
        <p14:creationId xmlns:p14="http://schemas.microsoft.com/office/powerpoint/2010/main" val="131680089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437526-2073-4A50-8463-27E79FECC5DA}"/>
              </a:ext>
            </a:extLst>
          </p:cNvPr>
          <p:cNvSpPr>
            <a:spLocks noGrp="1"/>
          </p:cNvSpPr>
          <p:nvPr>
            <p:ph type="title"/>
          </p:nvPr>
        </p:nvSpPr>
        <p:spPr/>
        <p:txBody>
          <a:bodyPr/>
          <a:lstStyle/>
          <a:p>
            <a:r>
              <a:rPr lang="en-US" dirty="0"/>
              <a:t>(SQL) Actions</a:t>
            </a:r>
          </a:p>
        </p:txBody>
      </p:sp>
      <p:pic>
        <p:nvPicPr>
          <p:cNvPr id="6" name="Content Placeholder 5">
            <a:extLst>
              <a:ext uri="{FF2B5EF4-FFF2-40B4-BE49-F238E27FC236}">
                <a16:creationId xmlns:a16="http://schemas.microsoft.com/office/drawing/2014/main" id="{F43B610C-D29C-4235-B354-046CF1431797}"/>
              </a:ext>
            </a:extLst>
          </p:cNvPr>
          <p:cNvPicPr>
            <a:picLocks noGrp="1" noChangeAspect="1"/>
          </p:cNvPicPr>
          <p:nvPr>
            <p:ph idx="1"/>
          </p:nvPr>
        </p:nvPicPr>
        <p:blipFill>
          <a:blip r:embed="rId2"/>
          <a:stretch>
            <a:fillRect/>
          </a:stretch>
        </p:blipFill>
        <p:spPr>
          <a:xfrm>
            <a:off x="1637852" y="1825625"/>
            <a:ext cx="8916295" cy="4351338"/>
          </a:xfrm>
          <a:prstGeom prst="rect">
            <a:avLst/>
          </a:prstGeom>
        </p:spPr>
      </p:pic>
      <p:pic>
        <p:nvPicPr>
          <p:cNvPr id="4" name="Picture 3">
            <a:extLst>
              <a:ext uri="{FF2B5EF4-FFF2-40B4-BE49-F238E27FC236}">
                <a16:creationId xmlns:a16="http://schemas.microsoft.com/office/drawing/2014/main" id="{F464DBC0-ABB6-4379-BFC0-90E0418F2E4C}"/>
              </a:ext>
            </a:extLst>
          </p:cNvPr>
          <p:cNvPicPr>
            <a:picLocks noChangeAspect="1"/>
          </p:cNvPicPr>
          <p:nvPr/>
        </p:nvPicPr>
        <p:blipFill>
          <a:blip r:embed="rId3"/>
          <a:stretch>
            <a:fillRect/>
          </a:stretch>
        </p:blipFill>
        <p:spPr>
          <a:xfrm>
            <a:off x="7742881" y="2239389"/>
            <a:ext cx="3285714" cy="3523809"/>
          </a:xfrm>
          <a:prstGeom prst="rect">
            <a:avLst/>
          </a:prstGeom>
          <a:effectLst>
            <a:glow rad="63500">
              <a:schemeClr val="accent5">
                <a:satMod val="175000"/>
                <a:alpha val="40000"/>
              </a:schemeClr>
            </a:glow>
            <a:outerShdw blurRad="76200" dir="13500000" sy="23000" kx="1200000" algn="br" rotWithShape="0">
              <a:prstClr val="black">
                <a:alpha val="20000"/>
              </a:prstClr>
            </a:outerShdw>
          </a:effectLst>
        </p:spPr>
      </p:pic>
    </p:spTree>
    <p:extLst>
      <p:ext uri="{BB962C8B-B14F-4D97-AF65-F5344CB8AC3E}">
        <p14:creationId xmlns:p14="http://schemas.microsoft.com/office/powerpoint/2010/main" val="293284944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BCAE68-AC30-470B-A5EE-4EA288250D1E}"/>
              </a:ext>
            </a:extLst>
          </p:cNvPr>
          <p:cNvSpPr>
            <a:spLocks noGrp="1"/>
          </p:cNvSpPr>
          <p:nvPr>
            <p:ph type="title"/>
          </p:nvPr>
        </p:nvSpPr>
        <p:spPr/>
        <p:txBody>
          <a:bodyPr/>
          <a:lstStyle/>
          <a:p>
            <a:r>
              <a:rPr lang="en-US" dirty="0"/>
              <a:t>Queries</a:t>
            </a:r>
          </a:p>
        </p:txBody>
      </p:sp>
      <p:pic>
        <p:nvPicPr>
          <p:cNvPr id="5" name="Content Placeholder 4">
            <a:extLst>
              <a:ext uri="{FF2B5EF4-FFF2-40B4-BE49-F238E27FC236}">
                <a16:creationId xmlns:a16="http://schemas.microsoft.com/office/drawing/2014/main" id="{1F30D75F-58BD-41ED-9512-016368FBEDCD}"/>
              </a:ext>
            </a:extLst>
          </p:cNvPr>
          <p:cNvPicPr>
            <a:picLocks noGrp="1" noChangeAspect="1"/>
          </p:cNvPicPr>
          <p:nvPr>
            <p:ph idx="1"/>
          </p:nvPr>
        </p:nvPicPr>
        <p:blipFill>
          <a:blip r:embed="rId2"/>
          <a:stretch>
            <a:fillRect/>
          </a:stretch>
        </p:blipFill>
        <p:spPr>
          <a:xfrm>
            <a:off x="1637852" y="1825625"/>
            <a:ext cx="8916295" cy="4351338"/>
          </a:xfrm>
          <a:prstGeom prst="rect">
            <a:avLst/>
          </a:prstGeom>
        </p:spPr>
      </p:pic>
      <p:pic>
        <p:nvPicPr>
          <p:cNvPr id="3" name="Picture 2">
            <a:extLst>
              <a:ext uri="{FF2B5EF4-FFF2-40B4-BE49-F238E27FC236}">
                <a16:creationId xmlns:a16="http://schemas.microsoft.com/office/drawing/2014/main" id="{2DC87F80-4DC8-44A9-9D55-0BE626C8FAAE}"/>
              </a:ext>
            </a:extLst>
          </p:cNvPr>
          <p:cNvPicPr>
            <a:picLocks noChangeAspect="1"/>
          </p:cNvPicPr>
          <p:nvPr/>
        </p:nvPicPr>
        <p:blipFill>
          <a:blip r:embed="rId3"/>
          <a:stretch>
            <a:fillRect/>
          </a:stretch>
        </p:blipFill>
        <p:spPr>
          <a:xfrm>
            <a:off x="7901523" y="1275500"/>
            <a:ext cx="3304762" cy="4790476"/>
          </a:xfrm>
          <a:prstGeom prst="rect">
            <a:avLst/>
          </a:prstGeom>
          <a:effectLst>
            <a:glow rad="63500">
              <a:schemeClr val="accent5">
                <a:satMod val="175000"/>
                <a:alpha val="40000"/>
              </a:schemeClr>
            </a:glow>
            <a:outerShdw blurRad="76200" dir="13500000" sy="23000" kx="1200000" algn="br" rotWithShape="0">
              <a:prstClr val="black">
                <a:alpha val="20000"/>
              </a:prstClr>
            </a:outerShdw>
          </a:effectLst>
        </p:spPr>
      </p:pic>
    </p:spTree>
    <p:extLst>
      <p:ext uri="{BB962C8B-B14F-4D97-AF65-F5344CB8AC3E}">
        <p14:creationId xmlns:p14="http://schemas.microsoft.com/office/powerpoint/2010/main" val="221435513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95817C-1242-4DB5-89D1-7405B837CC34}"/>
              </a:ext>
            </a:extLst>
          </p:cNvPr>
          <p:cNvSpPr>
            <a:spLocks noGrp="1"/>
          </p:cNvSpPr>
          <p:nvPr>
            <p:ph type="title"/>
          </p:nvPr>
        </p:nvSpPr>
        <p:spPr/>
        <p:txBody>
          <a:bodyPr/>
          <a:lstStyle/>
          <a:p>
            <a:r>
              <a:rPr lang="en-US" dirty="0"/>
              <a:t>Queries - Fragmentation</a:t>
            </a:r>
          </a:p>
        </p:txBody>
      </p:sp>
      <p:pic>
        <p:nvPicPr>
          <p:cNvPr id="5" name="Content Placeholder 4">
            <a:extLst>
              <a:ext uri="{FF2B5EF4-FFF2-40B4-BE49-F238E27FC236}">
                <a16:creationId xmlns:a16="http://schemas.microsoft.com/office/drawing/2014/main" id="{75E164F9-9DBF-4D88-BA61-EC050C9A81E2}"/>
              </a:ext>
            </a:extLst>
          </p:cNvPr>
          <p:cNvPicPr>
            <a:picLocks noGrp="1" noChangeAspect="1"/>
          </p:cNvPicPr>
          <p:nvPr>
            <p:ph idx="1"/>
          </p:nvPr>
        </p:nvPicPr>
        <p:blipFill>
          <a:blip r:embed="rId3"/>
          <a:stretch>
            <a:fillRect/>
          </a:stretch>
        </p:blipFill>
        <p:spPr>
          <a:xfrm>
            <a:off x="1637852" y="1825625"/>
            <a:ext cx="8916295" cy="4351338"/>
          </a:xfrm>
          <a:prstGeom prst="rect">
            <a:avLst/>
          </a:prstGeom>
        </p:spPr>
      </p:pic>
      <p:sp>
        <p:nvSpPr>
          <p:cNvPr id="4" name="Arrow: Down 3">
            <a:extLst>
              <a:ext uri="{FF2B5EF4-FFF2-40B4-BE49-F238E27FC236}">
                <a16:creationId xmlns:a16="http://schemas.microsoft.com/office/drawing/2014/main" id="{4CAA7606-B4F7-40DF-A9A2-B6D4D229AF2B}"/>
              </a:ext>
            </a:extLst>
          </p:cNvPr>
          <p:cNvSpPr/>
          <p:nvPr/>
        </p:nvSpPr>
        <p:spPr>
          <a:xfrm rot="5400000">
            <a:off x="4340772" y="3313386"/>
            <a:ext cx="241738" cy="47296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65849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250" fill="hold"/>
                                        <p:tgtEl>
                                          <p:spTgt spid="4"/>
                                        </p:tgtEl>
                                        <p:attrNameLst>
                                          <p:attrName>ppt_w</p:attrName>
                                        </p:attrNameLst>
                                      </p:cBhvr>
                                      <p:tavLst>
                                        <p:tav tm="0">
                                          <p:val>
                                            <p:fltVal val="0"/>
                                          </p:val>
                                        </p:tav>
                                        <p:tav tm="100000">
                                          <p:val>
                                            <p:strVal val="#ppt_w"/>
                                          </p:val>
                                        </p:tav>
                                      </p:tavLst>
                                    </p:anim>
                                    <p:anim calcmode="lin" valueType="num">
                                      <p:cBhvr>
                                        <p:cTn id="8" dur="250" fill="hold"/>
                                        <p:tgtEl>
                                          <p:spTgt spid="4"/>
                                        </p:tgtEl>
                                        <p:attrNameLst>
                                          <p:attrName>ppt_h</p:attrName>
                                        </p:attrNameLst>
                                      </p:cBhvr>
                                      <p:tavLst>
                                        <p:tav tm="0">
                                          <p:val>
                                            <p:fltVal val="0"/>
                                          </p:val>
                                        </p:tav>
                                        <p:tav tm="100000">
                                          <p:val>
                                            <p:strVal val="#ppt_h"/>
                                          </p:val>
                                        </p:tav>
                                      </p:tavLst>
                                    </p:anim>
                                    <p:animEffect transition="in" filter="fade">
                                      <p:cBhvr>
                                        <p:cTn id="9" dur="25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87FC8A-7489-4797-8F9B-A36D2B7A5A61}"/>
              </a:ext>
            </a:extLst>
          </p:cNvPr>
          <p:cNvSpPr>
            <a:spLocks noGrp="1"/>
          </p:cNvSpPr>
          <p:nvPr>
            <p:ph type="title"/>
          </p:nvPr>
        </p:nvSpPr>
        <p:spPr/>
        <p:txBody>
          <a:bodyPr>
            <a:normAutofit/>
          </a:bodyPr>
          <a:lstStyle/>
          <a:p>
            <a:r>
              <a:rPr lang="en-US" dirty="0"/>
              <a:t>Queries – Fragmentation</a:t>
            </a:r>
          </a:p>
        </p:txBody>
      </p:sp>
      <p:pic>
        <p:nvPicPr>
          <p:cNvPr id="5" name="Content Placeholder 4">
            <a:extLst>
              <a:ext uri="{FF2B5EF4-FFF2-40B4-BE49-F238E27FC236}">
                <a16:creationId xmlns:a16="http://schemas.microsoft.com/office/drawing/2014/main" id="{458E1B4F-E2FD-4B5E-A5E5-6D9A7F89A1CC}"/>
              </a:ext>
            </a:extLst>
          </p:cNvPr>
          <p:cNvPicPr>
            <a:picLocks noGrp="1" noChangeAspect="1"/>
          </p:cNvPicPr>
          <p:nvPr>
            <p:ph idx="1"/>
          </p:nvPr>
        </p:nvPicPr>
        <p:blipFill>
          <a:blip r:embed="rId3"/>
          <a:stretch>
            <a:fillRect/>
          </a:stretch>
        </p:blipFill>
        <p:spPr>
          <a:xfrm>
            <a:off x="1637852" y="1825625"/>
            <a:ext cx="8916295" cy="4351338"/>
          </a:xfrm>
          <a:prstGeom prst="rect">
            <a:avLst/>
          </a:prstGeom>
        </p:spPr>
      </p:pic>
      <p:sp>
        <p:nvSpPr>
          <p:cNvPr id="4" name="Arrow: Down 3">
            <a:extLst>
              <a:ext uri="{FF2B5EF4-FFF2-40B4-BE49-F238E27FC236}">
                <a16:creationId xmlns:a16="http://schemas.microsoft.com/office/drawing/2014/main" id="{D9C9D769-B6F9-4673-893C-BD8DDBB52888}"/>
              </a:ext>
            </a:extLst>
          </p:cNvPr>
          <p:cNvSpPr/>
          <p:nvPr/>
        </p:nvSpPr>
        <p:spPr>
          <a:xfrm>
            <a:off x="8261131" y="2956034"/>
            <a:ext cx="241738" cy="47296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4305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250" fill="hold"/>
                                        <p:tgtEl>
                                          <p:spTgt spid="4"/>
                                        </p:tgtEl>
                                        <p:attrNameLst>
                                          <p:attrName>ppt_w</p:attrName>
                                        </p:attrNameLst>
                                      </p:cBhvr>
                                      <p:tavLst>
                                        <p:tav tm="0">
                                          <p:val>
                                            <p:fltVal val="0"/>
                                          </p:val>
                                        </p:tav>
                                        <p:tav tm="100000">
                                          <p:val>
                                            <p:strVal val="#ppt_w"/>
                                          </p:val>
                                        </p:tav>
                                      </p:tavLst>
                                    </p:anim>
                                    <p:anim calcmode="lin" valueType="num">
                                      <p:cBhvr>
                                        <p:cTn id="8" dur="250" fill="hold"/>
                                        <p:tgtEl>
                                          <p:spTgt spid="4"/>
                                        </p:tgtEl>
                                        <p:attrNameLst>
                                          <p:attrName>ppt_h</p:attrName>
                                        </p:attrNameLst>
                                      </p:cBhvr>
                                      <p:tavLst>
                                        <p:tav tm="0">
                                          <p:val>
                                            <p:fltVal val="0"/>
                                          </p:val>
                                        </p:tav>
                                        <p:tav tm="100000">
                                          <p:val>
                                            <p:strVal val="#ppt_h"/>
                                          </p:val>
                                        </p:tav>
                                      </p:tavLst>
                                    </p:anim>
                                    <p:animEffect transition="in" filter="fade">
                                      <p:cBhvr>
                                        <p:cTn id="9" dur="25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70CA67-3117-4700-9E8F-477AA9647856}"/>
              </a:ext>
            </a:extLst>
          </p:cNvPr>
          <p:cNvSpPr>
            <a:spLocks noGrp="1"/>
          </p:cNvSpPr>
          <p:nvPr>
            <p:ph type="title"/>
          </p:nvPr>
        </p:nvSpPr>
        <p:spPr/>
        <p:txBody>
          <a:bodyPr/>
          <a:lstStyle/>
          <a:p>
            <a:r>
              <a:rPr lang="en-US" dirty="0"/>
              <a:t>Health Metrics</a:t>
            </a:r>
          </a:p>
        </p:txBody>
      </p:sp>
      <p:pic>
        <p:nvPicPr>
          <p:cNvPr id="5" name="Content Placeholder 4">
            <a:extLst>
              <a:ext uri="{FF2B5EF4-FFF2-40B4-BE49-F238E27FC236}">
                <a16:creationId xmlns:a16="http://schemas.microsoft.com/office/drawing/2014/main" id="{702D3A12-8F00-492D-9E24-DB7D3AAD9826}"/>
              </a:ext>
            </a:extLst>
          </p:cNvPr>
          <p:cNvPicPr>
            <a:picLocks noGrp="1" noChangeAspect="1"/>
          </p:cNvPicPr>
          <p:nvPr>
            <p:ph idx="1"/>
          </p:nvPr>
        </p:nvPicPr>
        <p:blipFill>
          <a:blip r:embed="rId2"/>
          <a:stretch>
            <a:fillRect/>
          </a:stretch>
        </p:blipFill>
        <p:spPr>
          <a:xfrm>
            <a:off x="1637852" y="1825625"/>
            <a:ext cx="8916295" cy="4351338"/>
          </a:xfrm>
          <a:prstGeom prst="rect">
            <a:avLst/>
          </a:prstGeom>
        </p:spPr>
      </p:pic>
    </p:spTree>
    <p:extLst>
      <p:ext uri="{BB962C8B-B14F-4D97-AF65-F5344CB8AC3E}">
        <p14:creationId xmlns:p14="http://schemas.microsoft.com/office/powerpoint/2010/main" val="130776932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4A1FE0-84AD-4131-8287-4EA9E5189503}"/>
              </a:ext>
            </a:extLst>
          </p:cNvPr>
          <p:cNvSpPr>
            <a:spLocks noGrp="1"/>
          </p:cNvSpPr>
          <p:nvPr>
            <p:ph type="title"/>
          </p:nvPr>
        </p:nvSpPr>
        <p:spPr/>
        <p:txBody>
          <a:bodyPr/>
          <a:lstStyle/>
          <a:p>
            <a:r>
              <a:rPr lang="en-US" dirty="0"/>
              <a:t>Activity</a:t>
            </a:r>
          </a:p>
        </p:txBody>
      </p:sp>
      <p:pic>
        <p:nvPicPr>
          <p:cNvPr id="5" name="Content Placeholder 4">
            <a:extLst>
              <a:ext uri="{FF2B5EF4-FFF2-40B4-BE49-F238E27FC236}">
                <a16:creationId xmlns:a16="http://schemas.microsoft.com/office/drawing/2014/main" id="{47A41BFD-1478-4371-98EF-5CF2F8FB582D}"/>
              </a:ext>
            </a:extLst>
          </p:cNvPr>
          <p:cNvPicPr>
            <a:picLocks noGrp="1" noChangeAspect="1"/>
          </p:cNvPicPr>
          <p:nvPr>
            <p:ph idx="1"/>
          </p:nvPr>
        </p:nvPicPr>
        <p:blipFill>
          <a:blip r:embed="rId2"/>
          <a:stretch>
            <a:fillRect/>
          </a:stretch>
        </p:blipFill>
        <p:spPr>
          <a:xfrm>
            <a:off x="1637852" y="1825625"/>
            <a:ext cx="8916295" cy="4351338"/>
          </a:xfrm>
          <a:prstGeom prst="rect">
            <a:avLst/>
          </a:prstGeom>
        </p:spPr>
      </p:pic>
      <p:pic>
        <p:nvPicPr>
          <p:cNvPr id="4" name="Picture 3">
            <a:extLst>
              <a:ext uri="{FF2B5EF4-FFF2-40B4-BE49-F238E27FC236}">
                <a16:creationId xmlns:a16="http://schemas.microsoft.com/office/drawing/2014/main" id="{7F10370F-E9BA-44E6-B2A5-24E9356B5031}"/>
              </a:ext>
            </a:extLst>
          </p:cNvPr>
          <p:cNvPicPr>
            <a:picLocks noChangeAspect="1"/>
          </p:cNvPicPr>
          <p:nvPr/>
        </p:nvPicPr>
        <p:blipFill>
          <a:blip r:embed="rId3"/>
          <a:stretch>
            <a:fillRect/>
          </a:stretch>
        </p:blipFill>
        <p:spPr>
          <a:xfrm>
            <a:off x="9163359" y="1433585"/>
            <a:ext cx="2073656" cy="4605971"/>
          </a:xfrm>
          <a:prstGeom prst="rect">
            <a:avLst/>
          </a:prstGeom>
          <a:effectLst>
            <a:glow rad="63500">
              <a:schemeClr val="accent5">
                <a:satMod val="175000"/>
                <a:alpha val="40000"/>
              </a:schemeClr>
            </a:glow>
            <a:outerShdw blurRad="76200" dir="13500000" sy="23000" kx="1200000" algn="br" rotWithShape="0">
              <a:prstClr val="black">
                <a:alpha val="20000"/>
              </a:prstClr>
            </a:outerShdw>
          </a:effectLst>
        </p:spPr>
      </p:pic>
    </p:spTree>
    <p:extLst>
      <p:ext uri="{BB962C8B-B14F-4D97-AF65-F5344CB8AC3E}">
        <p14:creationId xmlns:p14="http://schemas.microsoft.com/office/powerpoint/2010/main" val="52039547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F8BD35-58B2-480A-B856-B5A5921A61BD}"/>
              </a:ext>
            </a:extLst>
          </p:cNvPr>
          <p:cNvSpPr>
            <a:spLocks noGrp="1"/>
          </p:cNvSpPr>
          <p:nvPr>
            <p:ph type="title"/>
          </p:nvPr>
        </p:nvSpPr>
        <p:spPr/>
        <p:txBody>
          <a:bodyPr/>
          <a:lstStyle/>
          <a:p>
            <a:r>
              <a:rPr lang="en-US" dirty="0"/>
              <a:t>Questions?</a:t>
            </a:r>
          </a:p>
        </p:txBody>
      </p:sp>
      <p:pic>
        <p:nvPicPr>
          <p:cNvPr id="1026" name="Picture 2" descr="Lessons from the Star Wars Saga: Mindfulness | StarWars.com">
            <a:extLst>
              <a:ext uri="{FF2B5EF4-FFF2-40B4-BE49-F238E27FC236}">
                <a16:creationId xmlns:a16="http://schemas.microsoft.com/office/drawing/2014/main" id="{BEABB70D-467E-49B3-BA0D-F6DA841F09B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900373" y="1825625"/>
            <a:ext cx="10391254"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709257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descr="A picture containing drawing&#10;&#10;Description automatically generated">
            <a:extLst>
              <a:ext uri="{FF2B5EF4-FFF2-40B4-BE49-F238E27FC236}">
                <a16:creationId xmlns:a16="http://schemas.microsoft.com/office/drawing/2014/main" id="{E5CFF2DB-9159-4B59-B095-4F7BB873C7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7877" y="1645877"/>
            <a:ext cx="7616245" cy="3566245"/>
          </a:xfrm>
          <a:prstGeom prst="rect">
            <a:avLst/>
          </a:prstGeom>
        </p:spPr>
      </p:pic>
    </p:spTree>
    <p:extLst>
      <p:ext uri="{BB962C8B-B14F-4D97-AF65-F5344CB8AC3E}">
        <p14:creationId xmlns:p14="http://schemas.microsoft.com/office/powerpoint/2010/main" val="29395434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865DE7-7165-4440-900A-010754B55FE8}"/>
              </a:ext>
            </a:extLst>
          </p:cNvPr>
          <p:cNvSpPr>
            <a:spLocks noGrp="1"/>
          </p:cNvSpPr>
          <p:nvPr>
            <p:ph type="title"/>
          </p:nvPr>
        </p:nvSpPr>
        <p:spPr/>
        <p:txBody>
          <a:bodyPr/>
          <a:lstStyle/>
          <a:p>
            <a:r>
              <a:rPr lang="en-US" dirty="0"/>
              <a:t>Cloud Architecture (New)</a:t>
            </a:r>
          </a:p>
        </p:txBody>
      </p:sp>
      <p:pic>
        <p:nvPicPr>
          <p:cNvPr id="4098" name="Picture 2" descr="Azure Service Fabric Overview">
            <a:extLst>
              <a:ext uri="{FF2B5EF4-FFF2-40B4-BE49-F238E27FC236}">
                <a16:creationId xmlns:a16="http://schemas.microsoft.com/office/drawing/2014/main" id="{86E26ABA-61CF-431E-A887-85B426CD247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078577" y="1690688"/>
            <a:ext cx="8034846" cy="4521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89516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2B841-7F9F-411C-BF98-F3FC0708A146}"/>
              </a:ext>
            </a:extLst>
          </p:cNvPr>
          <p:cNvSpPr>
            <a:spLocks noGrp="1"/>
          </p:cNvSpPr>
          <p:nvPr>
            <p:ph type="title"/>
          </p:nvPr>
        </p:nvSpPr>
        <p:spPr/>
        <p:txBody>
          <a:bodyPr/>
          <a:lstStyle/>
          <a:p>
            <a:r>
              <a:rPr lang="en-US" dirty="0"/>
              <a:t>What’s Different</a:t>
            </a:r>
          </a:p>
        </p:txBody>
      </p:sp>
      <p:pic>
        <p:nvPicPr>
          <p:cNvPr id="4" name="Content Placeholder 3">
            <a:extLst>
              <a:ext uri="{FF2B5EF4-FFF2-40B4-BE49-F238E27FC236}">
                <a16:creationId xmlns:a16="http://schemas.microsoft.com/office/drawing/2014/main" id="{5F11916C-C677-4792-AC5E-CD94DF72BA6F}"/>
              </a:ext>
            </a:extLst>
          </p:cNvPr>
          <p:cNvPicPr>
            <a:picLocks noGrp="1" noChangeAspect="1"/>
          </p:cNvPicPr>
          <p:nvPr>
            <p:ph idx="1"/>
          </p:nvPr>
        </p:nvPicPr>
        <p:blipFill>
          <a:blip r:embed="rId3"/>
          <a:stretch>
            <a:fillRect/>
          </a:stretch>
        </p:blipFill>
        <p:spPr>
          <a:xfrm>
            <a:off x="1637852" y="1825625"/>
            <a:ext cx="8916295" cy="4351338"/>
          </a:xfrm>
          <a:prstGeom prst="rect">
            <a:avLst/>
          </a:prstGeom>
        </p:spPr>
      </p:pic>
    </p:spTree>
    <p:extLst>
      <p:ext uri="{BB962C8B-B14F-4D97-AF65-F5344CB8AC3E}">
        <p14:creationId xmlns:p14="http://schemas.microsoft.com/office/powerpoint/2010/main" val="35813515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1261DA-6DF4-48E0-AD93-7BA5FD4EF784}"/>
              </a:ext>
            </a:extLst>
          </p:cNvPr>
          <p:cNvSpPr>
            <a:spLocks noGrp="1"/>
          </p:cNvSpPr>
          <p:nvPr>
            <p:ph type="title"/>
          </p:nvPr>
        </p:nvSpPr>
        <p:spPr/>
        <p:txBody>
          <a:bodyPr/>
          <a:lstStyle/>
          <a:p>
            <a:r>
              <a:rPr lang="en-US" dirty="0"/>
              <a:t>Scheduled Update</a:t>
            </a:r>
          </a:p>
        </p:txBody>
      </p:sp>
      <p:pic>
        <p:nvPicPr>
          <p:cNvPr id="7" name="Content Placeholder 6">
            <a:extLst>
              <a:ext uri="{FF2B5EF4-FFF2-40B4-BE49-F238E27FC236}">
                <a16:creationId xmlns:a16="http://schemas.microsoft.com/office/drawing/2014/main" id="{76F0443E-CEC6-4B43-A3B3-E99FB850F45F}"/>
              </a:ext>
            </a:extLst>
          </p:cNvPr>
          <p:cNvPicPr>
            <a:picLocks noGrp="1" noChangeAspect="1"/>
          </p:cNvPicPr>
          <p:nvPr>
            <p:ph idx="1"/>
          </p:nvPr>
        </p:nvPicPr>
        <p:blipFill>
          <a:blip r:embed="rId3"/>
          <a:stretch>
            <a:fillRect/>
          </a:stretch>
        </p:blipFill>
        <p:spPr>
          <a:xfrm>
            <a:off x="1637852" y="1825625"/>
            <a:ext cx="8916295" cy="4351338"/>
          </a:xfrm>
          <a:prstGeom prst="rect">
            <a:avLst/>
          </a:prstGeom>
        </p:spPr>
      </p:pic>
      <p:sp>
        <p:nvSpPr>
          <p:cNvPr id="8" name="Arrow: Right 7">
            <a:extLst>
              <a:ext uri="{FF2B5EF4-FFF2-40B4-BE49-F238E27FC236}">
                <a16:creationId xmlns:a16="http://schemas.microsoft.com/office/drawing/2014/main" id="{438300EB-64FF-42C3-8D4E-44C331C1BDA7}"/>
              </a:ext>
            </a:extLst>
          </p:cNvPr>
          <p:cNvSpPr/>
          <p:nvPr/>
        </p:nvSpPr>
        <p:spPr>
          <a:xfrm>
            <a:off x="2816772" y="4174304"/>
            <a:ext cx="546538" cy="33633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Right 8">
            <a:extLst>
              <a:ext uri="{FF2B5EF4-FFF2-40B4-BE49-F238E27FC236}">
                <a16:creationId xmlns:a16="http://schemas.microsoft.com/office/drawing/2014/main" id="{E4FC88D0-01B3-4D81-B05B-D8C2B1A2049E}"/>
              </a:ext>
            </a:extLst>
          </p:cNvPr>
          <p:cNvSpPr/>
          <p:nvPr/>
        </p:nvSpPr>
        <p:spPr>
          <a:xfrm>
            <a:off x="2401613" y="4678800"/>
            <a:ext cx="546538" cy="33633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09262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childTnLst>
                    </p:cTn>
                  </p:par>
                  <p:par>
                    <p:cTn id="10" fill="hold">
                      <p:stCondLst>
                        <p:cond delay="indefinite"/>
                      </p:stCondLst>
                      <p:childTnLst>
                        <p:par>
                          <p:cTn id="11" fill="hold">
                            <p:stCondLst>
                              <p:cond delay="0"/>
                            </p:stCondLst>
                            <p:childTnLst>
                              <p:par>
                                <p:cTn id="12" presetID="31" presetClass="entr" presetSubtype="0" fill="hold" grpId="0" nodeType="clickEffect">
                                  <p:stCondLst>
                                    <p:cond delay="0"/>
                                  </p:stCondLst>
                                  <p:childTnLst>
                                    <p:set>
                                      <p:cBhvr>
                                        <p:cTn id="13" dur="1" fill="hold">
                                          <p:stCondLst>
                                            <p:cond delay="0"/>
                                          </p:stCondLst>
                                        </p:cTn>
                                        <p:tgtEl>
                                          <p:spTgt spid="9"/>
                                        </p:tgtEl>
                                        <p:attrNameLst>
                                          <p:attrName>style.visibility</p:attrName>
                                        </p:attrNameLst>
                                      </p:cBhvr>
                                      <p:to>
                                        <p:strVal val="visible"/>
                                      </p:to>
                                    </p:set>
                                    <p:anim calcmode="lin" valueType="num">
                                      <p:cBhvr>
                                        <p:cTn id="14" dur="1000" fill="hold"/>
                                        <p:tgtEl>
                                          <p:spTgt spid="9"/>
                                        </p:tgtEl>
                                        <p:attrNameLst>
                                          <p:attrName>ppt_w</p:attrName>
                                        </p:attrNameLst>
                                      </p:cBhvr>
                                      <p:tavLst>
                                        <p:tav tm="0">
                                          <p:val>
                                            <p:fltVal val="0"/>
                                          </p:val>
                                        </p:tav>
                                        <p:tav tm="100000">
                                          <p:val>
                                            <p:strVal val="#ppt_w"/>
                                          </p:val>
                                        </p:tav>
                                      </p:tavLst>
                                    </p:anim>
                                    <p:anim calcmode="lin" valueType="num">
                                      <p:cBhvr>
                                        <p:cTn id="15" dur="1000" fill="hold"/>
                                        <p:tgtEl>
                                          <p:spTgt spid="9"/>
                                        </p:tgtEl>
                                        <p:attrNameLst>
                                          <p:attrName>ppt_h</p:attrName>
                                        </p:attrNameLst>
                                      </p:cBhvr>
                                      <p:tavLst>
                                        <p:tav tm="0">
                                          <p:val>
                                            <p:fltVal val="0"/>
                                          </p:val>
                                        </p:tav>
                                        <p:tav tm="100000">
                                          <p:val>
                                            <p:strVal val="#ppt_h"/>
                                          </p:val>
                                        </p:tav>
                                      </p:tavLst>
                                    </p:anim>
                                    <p:anim calcmode="lin" valueType="num">
                                      <p:cBhvr>
                                        <p:cTn id="16" dur="1000" fill="hold"/>
                                        <p:tgtEl>
                                          <p:spTgt spid="9"/>
                                        </p:tgtEl>
                                        <p:attrNameLst>
                                          <p:attrName>style.rotation</p:attrName>
                                        </p:attrNameLst>
                                      </p:cBhvr>
                                      <p:tavLst>
                                        <p:tav tm="0">
                                          <p:val>
                                            <p:fltVal val="90"/>
                                          </p:val>
                                        </p:tav>
                                        <p:tav tm="100000">
                                          <p:val>
                                            <p:fltVal val="0"/>
                                          </p:val>
                                        </p:tav>
                                      </p:tavLst>
                                    </p:anim>
                                    <p:animEffect transition="in" filter="fade">
                                      <p:cBhvr>
                                        <p:cTn id="1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921105-BE3F-4F95-A655-1A3125CB0FAC}"/>
              </a:ext>
            </a:extLst>
          </p:cNvPr>
          <p:cNvSpPr>
            <a:spLocks noGrp="1"/>
          </p:cNvSpPr>
          <p:nvPr>
            <p:ph type="title"/>
          </p:nvPr>
        </p:nvSpPr>
        <p:spPr/>
        <p:txBody>
          <a:bodyPr/>
          <a:lstStyle/>
          <a:p>
            <a:r>
              <a:rPr lang="en-US" dirty="0"/>
              <a:t>Upgrade Tools</a:t>
            </a:r>
          </a:p>
        </p:txBody>
      </p:sp>
      <p:pic>
        <p:nvPicPr>
          <p:cNvPr id="5122" name="Picture 2" descr="Upgrade from AX 2012 to Finance and Operations - Finance ...">
            <a:extLst>
              <a:ext uri="{FF2B5EF4-FFF2-40B4-BE49-F238E27FC236}">
                <a16:creationId xmlns:a16="http://schemas.microsoft.com/office/drawing/2014/main" id="{8915F579-D5BE-473A-BC8A-B22E6E1C9BD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38200" y="2210902"/>
            <a:ext cx="10515600" cy="3580783"/>
          </a:xfrm>
          <a:prstGeom prst="rect">
            <a:avLst/>
          </a:prstGeom>
          <a:noFill/>
          <a:extLst>
            <a:ext uri="{909E8E84-426E-40DD-AFC4-6F175D3DCCD1}">
              <a14:hiddenFill xmlns:a14="http://schemas.microsoft.com/office/drawing/2010/main">
                <a:solidFill>
                  <a:srgbClr val="FFFFFF"/>
                </a:solidFill>
              </a14:hiddenFill>
            </a:ext>
          </a:extLst>
        </p:spPr>
      </p:pic>
      <p:sp>
        <p:nvSpPr>
          <p:cNvPr id="5" name="Arrow: Right 4">
            <a:extLst>
              <a:ext uri="{FF2B5EF4-FFF2-40B4-BE49-F238E27FC236}">
                <a16:creationId xmlns:a16="http://schemas.microsoft.com/office/drawing/2014/main" id="{FF378605-EF74-4BB9-9E4F-C90AE267A339}"/>
              </a:ext>
            </a:extLst>
          </p:cNvPr>
          <p:cNvSpPr/>
          <p:nvPr/>
        </p:nvSpPr>
        <p:spPr>
          <a:xfrm>
            <a:off x="1555531" y="2807960"/>
            <a:ext cx="546538" cy="33633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Arrow: Right 5">
            <a:extLst>
              <a:ext uri="{FF2B5EF4-FFF2-40B4-BE49-F238E27FC236}">
                <a16:creationId xmlns:a16="http://schemas.microsoft.com/office/drawing/2014/main" id="{1055F3B1-4AF2-467A-AC9C-C2348376826C}"/>
              </a:ext>
            </a:extLst>
          </p:cNvPr>
          <p:cNvSpPr/>
          <p:nvPr/>
        </p:nvSpPr>
        <p:spPr>
          <a:xfrm>
            <a:off x="1555531" y="3664505"/>
            <a:ext cx="546538" cy="33633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Arrow: Right 6">
            <a:extLst>
              <a:ext uri="{FF2B5EF4-FFF2-40B4-BE49-F238E27FC236}">
                <a16:creationId xmlns:a16="http://schemas.microsoft.com/office/drawing/2014/main" id="{20ACCE23-E360-4969-B1AE-5843F7C202B2}"/>
              </a:ext>
            </a:extLst>
          </p:cNvPr>
          <p:cNvSpPr/>
          <p:nvPr/>
        </p:nvSpPr>
        <p:spPr>
          <a:xfrm>
            <a:off x="4235669" y="3832670"/>
            <a:ext cx="546538" cy="33633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91626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 calcmode="lin" valueType="num">
                                      <p:cBhvr>
                                        <p:cTn id="14" dur="500" fill="hold"/>
                                        <p:tgtEl>
                                          <p:spTgt spid="6"/>
                                        </p:tgtEl>
                                        <p:attrNameLst>
                                          <p:attrName>ppt_w</p:attrName>
                                        </p:attrNameLst>
                                      </p:cBhvr>
                                      <p:tavLst>
                                        <p:tav tm="0">
                                          <p:val>
                                            <p:fltVal val="0"/>
                                          </p:val>
                                        </p:tav>
                                        <p:tav tm="100000">
                                          <p:val>
                                            <p:strVal val="#ppt_w"/>
                                          </p:val>
                                        </p:tav>
                                      </p:tavLst>
                                    </p:anim>
                                    <p:anim calcmode="lin" valueType="num">
                                      <p:cBhvr>
                                        <p:cTn id="15" dur="500" fill="hold"/>
                                        <p:tgtEl>
                                          <p:spTgt spid="6"/>
                                        </p:tgtEl>
                                        <p:attrNameLst>
                                          <p:attrName>ppt_h</p:attrName>
                                        </p:attrNameLst>
                                      </p:cBhvr>
                                      <p:tavLst>
                                        <p:tav tm="0">
                                          <p:val>
                                            <p:fltVal val="0"/>
                                          </p:val>
                                        </p:tav>
                                        <p:tav tm="100000">
                                          <p:val>
                                            <p:strVal val="#ppt_h"/>
                                          </p:val>
                                        </p:tav>
                                      </p:tavLst>
                                    </p:anim>
                                    <p:animEffect transition="in" filter="fade">
                                      <p:cBhvr>
                                        <p:cTn id="16" dur="5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p:cTn id="21" dur="500" fill="hold"/>
                                        <p:tgtEl>
                                          <p:spTgt spid="7"/>
                                        </p:tgtEl>
                                        <p:attrNameLst>
                                          <p:attrName>ppt_w</p:attrName>
                                        </p:attrNameLst>
                                      </p:cBhvr>
                                      <p:tavLst>
                                        <p:tav tm="0">
                                          <p:val>
                                            <p:fltVal val="0"/>
                                          </p:val>
                                        </p:tav>
                                        <p:tav tm="100000">
                                          <p:val>
                                            <p:strVal val="#ppt_w"/>
                                          </p:val>
                                        </p:tav>
                                      </p:tavLst>
                                    </p:anim>
                                    <p:anim calcmode="lin" valueType="num">
                                      <p:cBhvr>
                                        <p:cTn id="22" dur="500" fill="hold"/>
                                        <p:tgtEl>
                                          <p:spTgt spid="7"/>
                                        </p:tgtEl>
                                        <p:attrNameLst>
                                          <p:attrName>ppt_h</p:attrName>
                                        </p:attrNameLst>
                                      </p:cBhvr>
                                      <p:tavLst>
                                        <p:tav tm="0">
                                          <p:val>
                                            <p:fltVal val="0"/>
                                          </p:val>
                                        </p:tav>
                                        <p:tav tm="100000">
                                          <p:val>
                                            <p:strVal val="#ppt_h"/>
                                          </p:val>
                                        </p:tav>
                                      </p:tavLst>
                                    </p:anim>
                                    <p:animEffect transition="in" filter="fade">
                                      <p:cBhvr>
                                        <p:cTn id="2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905524-1556-4081-A8B9-056E00E201AA}"/>
              </a:ext>
            </a:extLst>
          </p:cNvPr>
          <p:cNvSpPr>
            <a:spLocks noGrp="1"/>
          </p:cNvSpPr>
          <p:nvPr>
            <p:ph type="title"/>
          </p:nvPr>
        </p:nvSpPr>
        <p:spPr/>
        <p:txBody>
          <a:bodyPr/>
          <a:lstStyle/>
          <a:p>
            <a:r>
              <a:rPr lang="en-US" dirty="0"/>
              <a:t>Code Upgrade</a:t>
            </a:r>
          </a:p>
        </p:txBody>
      </p:sp>
      <p:pic>
        <p:nvPicPr>
          <p:cNvPr id="4" name="Content Placeholder 3">
            <a:extLst>
              <a:ext uri="{FF2B5EF4-FFF2-40B4-BE49-F238E27FC236}">
                <a16:creationId xmlns:a16="http://schemas.microsoft.com/office/drawing/2014/main" id="{1721741E-97A1-4448-BB17-7F9E2A651CD9}"/>
              </a:ext>
            </a:extLst>
          </p:cNvPr>
          <p:cNvPicPr>
            <a:picLocks noGrp="1" noChangeAspect="1"/>
          </p:cNvPicPr>
          <p:nvPr>
            <p:ph idx="1"/>
          </p:nvPr>
        </p:nvPicPr>
        <p:blipFill>
          <a:blip r:embed="rId3"/>
          <a:stretch>
            <a:fillRect/>
          </a:stretch>
        </p:blipFill>
        <p:spPr>
          <a:xfrm>
            <a:off x="1637852" y="1825625"/>
            <a:ext cx="8916295" cy="4351338"/>
          </a:xfrm>
          <a:prstGeom prst="rect">
            <a:avLst/>
          </a:prstGeom>
        </p:spPr>
      </p:pic>
      <p:sp>
        <p:nvSpPr>
          <p:cNvPr id="5" name="Arrow: Right 4">
            <a:extLst>
              <a:ext uri="{FF2B5EF4-FFF2-40B4-BE49-F238E27FC236}">
                <a16:creationId xmlns:a16="http://schemas.microsoft.com/office/drawing/2014/main" id="{41093BD6-B05A-49D3-9EEB-D2688C631614}"/>
              </a:ext>
            </a:extLst>
          </p:cNvPr>
          <p:cNvSpPr/>
          <p:nvPr/>
        </p:nvSpPr>
        <p:spPr>
          <a:xfrm>
            <a:off x="1271752" y="5304119"/>
            <a:ext cx="546538" cy="33633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50973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CBCF6A-473C-4C0D-BCF0-676B446188AD}"/>
              </a:ext>
            </a:extLst>
          </p:cNvPr>
          <p:cNvSpPr>
            <a:spLocks noGrp="1"/>
          </p:cNvSpPr>
          <p:nvPr>
            <p:ph type="title"/>
          </p:nvPr>
        </p:nvSpPr>
        <p:spPr/>
        <p:txBody>
          <a:bodyPr/>
          <a:lstStyle/>
          <a:p>
            <a:r>
              <a:rPr lang="en-US" dirty="0"/>
              <a:t>Code Upgrade (cont.)</a:t>
            </a:r>
          </a:p>
        </p:txBody>
      </p:sp>
      <p:pic>
        <p:nvPicPr>
          <p:cNvPr id="4" name="Content Placeholder 3">
            <a:extLst>
              <a:ext uri="{FF2B5EF4-FFF2-40B4-BE49-F238E27FC236}">
                <a16:creationId xmlns:a16="http://schemas.microsoft.com/office/drawing/2014/main" id="{A07BF7CF-D8DC-404E-B377-7DC933AED674}"/>
              </a:ext>
            </a:extLst>
          </p:cNvPr>
          <p:cNvPicPr>
            <a:picLocks noGrp="1" noChangeAspect="1"/>
          </p:cNvPicPr>
          <p:nvPr>
            <p:ph idx="1"/>
          </p:nvPr>
        </p:nvPicPr>
        <p:blipFill>
          <a:blip r:embed="rId2"/>
          <a:stretch>
            <a:fillRect/>
          </a:stretch>
        </p:blipFill>
        <p:spPr>
          <a:xfrm>
            <a:off x="1637852" y="1825625"/>
            <a:ext cx="8916295" cy="4351338"/>
          </a:xfrm>
          <a:prstGeom prst="rect">
            <a:avLst/>
          </a:prstGeom>
        </p:spPr>
      </p:pic>
    </p:spTree>
    <p:extLst>
      <p:ext uri="{BB962C8B-B14F-4D97-AF65-F5344CB8AC3E}">
        <p14:creationId xmlns:p14="http://schemas.microsoft.com/office/powerpoint/2010/main" val="4891116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5B8AAC-C493-49F4-A073-6CE5CE82C66A}"/>
              </a:ext>
            </a:extLst>
          </p:cNvPr>
          <p:cNvSpPr>
            <a:spLocks noGrp="1"/>
          </p:cNvSpPr>
          <p:nvPr>
            <p:ph type="title"/>
          </p:nvPr>
        </p:nvSpPr>
        <p:spPr/>
        <p:txBody>
          <a:bodyPr/>
          <a:lstStyle/>
          <a:p>
            <a:r>
              <a:rPr lang="en-US" dirty="0"/>
              <a:t>Upgrade Analysis</a:t>
            </a:r>
          </a:p>
        </p:txBody>
      </p:sp>
      <p:pic>
        <p:nvPicPr>
          <p:cNvPr id="4" name="Content Placeholder 3">
            <a:extLst>
              <a:ext uri="{FF2B5EF4-FFF2-40B4-BE49-F238E27FC236}">
                <a16:creationId xmlns:a16="http://schemas.microsoft.com/office/drawing/2014/main" id="{67050E0B-4AC0-44DE-B332-EAE9BB4FF1C8}"/>
              </a:ext>
            </a:extLst>
          </p:cNvPr>
          <p:cNvPicPr>
            <a:picLocks noGrp="1" noChangeAspect="1"/>
          </p:cNvPicPr>
          <p:nvPr>
            <p:ph idx="1"/>
          </p:nvPr>
        </p:nvPicPr>
        <p:blipFill>
          <a:blip r:embed="rId3"/>
          <a:stretch>
            <a:fillRect/>
          </a:stretch>
        </p:blipFill>
        <p:spPr>
          <a:xfrm>
            <a:off x="1637852" y="1825625"/>
            <a:ext cx="8916295" cy="4351338"/>
          </a:xfrm>
          <a:prstGeom prst="rect">
            <a:avLst/>
          </a:prstGeom>
        </p:spPr>
      </p:pic>
    </p:spTree>
    <p:extLst>
      <p:ext uri="{BB962C8B-B14F-4D97-AF65-F5344CB8AC3E}">
        <p14:creationId xmlns:p14="http://schemas.microsoft.com/office/powerpoint/2010/main" val="16329430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9948D4-1E71-4CC3-BA50-0A41D659514F}"/>
              </a:ext>
            </a:extLst>
          </p:cNvPr>
          <p:cNvSpPr>
            <a:spLocks noGrp="1"/>
          </p:cNvSpPr>
          <p:nvPr>
            <p:ph type="title"/>
          </p:nvPr>
        </p:nvSpPr>
        <p:spPr/>
        <p:txBody>
          <a:bodyPr/>
          <a:lstStyle/>
          <a:p>
            <a:r>
              <a:rPr lang="en-US" dirty="0"/>
              <a:t>Upgrade Analysis</a:t>
            </a:r>
          </a:p>
        </p:txBody>
      </p:sp>
      <p:pic>
        <p:nvPicPr>
          <p:cNvPr id="6146" name="Picture 2" descr="Upgrade analysis in Lifecycle Services (LCS) - Finance ...">
            <a:extLst>
              <a:ext uri="{FF2B5EF4-FFF2-40B4-BE49-F238E27FC236}">
                <a16:creationId xmlns:a16="http://schemas.microsoft.com/office/drawing/2014/main" id="{F70FDD03-7E36-48A5-89DE-F47610A0B8EB}"/>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523626" y="2739055"/>
            <a:ext cx="7144747" cy="25244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41583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1CF13F4-9DA7-4046-B49C-A215D1C3D8EB}"/>
              </a:ext>
            </a:extLst>
          </p:cNvPr>
          <p:cNvSpPr>
            <a:spLocks noGrp="1"/>
          </p:cNvSpPr>
          <p:nvPr>
            <p:ph type="body" sz="half" idx="2"/>
          </p:nvPr>
        </p:nvSpPr>
        <p:spPr/>
        <p:txBody>
          <a:bodyPr/>
          <a:lstStyle/>
          <a:p>
            <a:pPr algn="ctr"/>
            <a:endParaRPr lang="en-US" sz="2000" dirty="0">
              <a:latin typeface="+mn-lt"/>
              <a:hlinkClick r:id="rId2"/>
            </a:endParaRPr>
          </a:p>
          <a:p>
            <a:pPr algn="ctr"/>
            <a:endParaRPr lang="en-US" sz="2000" dirty="0">
              <a:hlinkClick r:id="rId2"/>
            </a:endParaRPr>
          </a:p>
          <a:p>
            <a:pPr algn="ctr"/>
            <a:endParaRPr lang="en-US" sz="2000" dirty="0">
              <a:latin typeface="+mn-lt"/>
              <a:hlinkClick r:id="rId2"/>
            </a:endParaRPr>
          </a:p>
          <a:p>
            <a:pPr algn="ctr"/>
            <a:endParaRPr lang="en-US" sz="2000" dirty="0">
              <a:hlinkClick r:id="rId2"/>
            </a:endParaRPr>
          </a:p>
          <a:p>
            <a:pPr algn="ctr"/>
            <a:r>
              <a:rPr lang="en-US" sz="2000" dirty="0">
                <a:latin typeface="+mn-lt"/>
                <a:hlinkClick r:id="rId2"/>
              </a:rPr>
              <a:t>www.atomicax.com</a:t>
            </a:r>
            <a:endParaRPr lang="en-US" sz="2000" dirty="0">
              <a:latin typeface="+mn-lt"/>
            </a:endParaRPr>
          </a:p>
          <a:p>
            <a:pPr algn="ctr"/>
            <a:r>
              <a:rPr lang="en-US" sz="2000" dirty="0">
                <a:latin typeface="+mn-lt"/>
              </a:rPr>
              <a:t>@</a:t>
            </a:r>
            <a:r>
              <a:rPr lang="en-US" sz="2000" dirty="0" err="1">
                <a:latin typeface="+mn-lt"/>
              </a:rPr>
              <a:t>NathanClouseAX</a:t>
            </a:r>
            <a:endParaRPr lang="en-US" sz="2000" dirty="0">
              <a:latin typeface="+mn-lt"/>
            </a:endParaRPr>
          </a:p>
          <a:p>
            <a:endParaRPr lang="en-US" dirty="0"/>
          </a:p>
        </p:txBody>
      </p:sp>
      <p:sp>
        <p:nvSpPr>
          <p:cNvPr id="4" name="Title 3">
            <a:extLst>
              <a:ext uri="{FF2B5EF4-FFF2-40B4-BE49-F238E27FC236}">
                <a16:creationId xmlns:a16="http://schemas.microsoft.com/office/drawing/2014/main" id="{32DF8576-A6E7-464D-96E6-C4485CB3510A}"/>
              </a:ext>
            </a:extLst>
          </p:cNvPr>
          <p:cNvSpPr>
            <a:spLocks noGrp="1"/>
          </p:cNvSpPr>
          <p:nvPr>
            <p:ph type="title"/>
          </p:nvPr>
        </p:nvSpPr>
        <p:spPr/>
        <p:txBody>
          <a:bodyPr/>
          <a:lstStyle/>
          <a:p>
            <a:r>
              <a:rPr lang="en-US" dirty="0">
                <a:solidFill>
                  <a:schemeClr val="bg1"/>
                </a:solidFill>
              </a:rPr>
              <a:t>Nathan Clouse</a:t>
            </a:r>
            <a:br>
              <a:rPr lang="en-US" dirty="0">
                <a:solidFill>
                  <a:schemeClr val="bg1"/>
                </a:solidFill>
              </a:rPr>
            </a:br>
            <a:endParaRPr lang="en-US" dirty="0">
              <a:solidFill>
                <a:schemeClr val="bg1"/>
              </a:solidFill>
            </a:endParaRPr>
          </a:p>
        </p:txBody>
      </p:sp>
      <p:sp>
        <p:nvSpPr>
          <p:cNvPr id="5" name="Text Placeholder 4">
            <a:extLst>
              <a:ext uri="{FF2B5EF4-FFF2-40B4-BE49-F238E27FC236}">
                <a16:creationId xmlns:a16="http://schemas.microsoft.com/office/drawing/2014/main" id="{0D84E45C-36CE-4BB7-A04F-2FCE91710A53}"/>
              </a:ext>
            </a:extLst>
          </p:cNvPr>
          <p:cNvSpPr>
            <a:spLocks noGrp="1"/>
          </p:cNvSpPr>
          <p:nvPr/>
        </p:nvSpPr>
        <p:spPr>
          <a:xfrm>
            <a:off x="503853" y="3429000"/>
            <a:ext cx="3932237" cy="1600200"/>
          </a:xfrm>
          <a:prstGeom prst="rect">
            <a:avLst/>
          </a:prstGeom>
        </p:spPr>
        <p:txBody>
          <a:bodyPr vert="horz" lIns="91440" tIns="45720" rIns="91440" bIns="45720" rtlCol="0">
            <a:normAutofit fontScale="85000" lnSpcReduction="20000"/>
          </a:bodyPr>
          <a:lstStyle>
            <a:lvl1pPr marL="0" indent="0" algn="l" defTabSz="914400" rtl="0" eaLnBrk="1" latinLnBrk="0" hangingPunct="1">
              <a:lnSpc>
                <a:spcPct val="90000"/>
              </a:lnSpc>
              <a:spcBef>
                <a:spcPts val="1000"/>
              </a:spcBef>
              <a:buFont typeface="Arial"/>
              <a:buNone/>
              <a:defRPr sz="24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a:buNone/>
              <a:defRPr sz="1000" kern="1200">
                <a:solidFill>
                  <a:schemeClr val="tx1"/>
                </a:solidFill>
                <a:latin typeface="+mn-lt"/>
                <a:ea typeface="+mn-ea"/>
                <a:cs typeface="+mn-cs"/>
              </a:defRPr>
            </a:lvl9pPr>
          </a:lstStyle>
          <a:p>
            <a:r>
              <a:rPr lang="en-US" dirty="0"/>
              <a:t>Technical Solution Architect</a:t>
            </a:r>
            <a:br>
              <a:rPr lang="en-US" dirty="0"/>
            </a:br>
            <a:r>
              <a:rPr lang="en-US" dirty="0"/>
              <a:t>Dynamic Consulting</a:t>
            </a:r>
          </a:p>
          <a:p>
            <a:r>
              <a:rPr lang="en-US" dirty="0"/>
              <a:t>AXUG Summit Track Leader 2018/19/20</a:t>
            </a:r>
          </a:p>
          <a:p>
            <a:br>
              <a:rPr lang="en-US" dirty="0"/>
            </a:br>
            <a:r>
              <a:rPr lang="en-US" sz="1600" dirty="0"/>
              <a:t>Nathan.clouse@dynamicconsulting.com</a:t>
            </a:r>
            <a:endParaRPr lang="en-US" dirty="0"/>
          </a:p>
        </p:txBody>
      </p:sp>
      <p:pic>
        <p:nvPicPr>
          <p:cNvPr id="7" name="Picture 6">
            <a:extLst>
              <a:ext uri="{FF2B5EF4-FFF2-40B4-BE49-F238E27FC236}">
                <a16:creationId xmlns:a16="http://schemas.microsoft.com/office/drawing/2014/main" id="{CAEF7689-2B37-4BE4-A752-17AB05CDC017}"/>
              </a:ext>
            </a:extLst>
          </p:cNvPr>
          <p:cNvPicPr>
            <a:picLocks noChangeAspect="1"/>
          </p:cNvPicPr>
          <p:nvPr/>
        </p:nvPicPr>
        <p:blipFill>
          <a:blip r:embed="rId3"/>
          <a:stretch>
            <a:fillRect/>
          </a:stretch>
        </p:blipFill>
        <p:spPr>
          <a:xfrm>
            <a:off x="8022497" y="457199"/>
            <a:ext cx="1924050" cy="2441520"/>
          </a:xfrm>
          <a:prstGeom prst="rect">
            <a:avLst/>
          </a:prstGeom>
        </p:spPr>
      </p:pic>
      <p:pic>
        <p:nvPicPr>
          <p:cNvPr id="6" name="Picture 2" descr="Star Wars, Lightsaber, Laser Sword, Starwars, Space">
            <a:extLst>
              <a:ext uri="{FF2B5EF4-FFF2-40B4-BE49-F238E27FC236}">
                <a16:creationId xmlns:a16="http://schemas.microsoft.com/office/drawing/2014/main" id="{C1DFC1DA-C03A-4908-BBE1-5E330B1693F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2778" y="4896879"/>
            <a:ext cx="5439413" cy="14335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40218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519CE1-F8CB-4612-8E35-684F2A5A1E59}"/>
              </a:ext>
            </a:extLst>
          </p:cNvPr>
          <p:cNvSpPr>
            <a:spLocks noGrp="1"/>
          </p:cNvSpPr>
          <p:nvPr>
            <p:ph type="title"/>
          </p:nvPr>
        </p:nvSpPr>
        <p:spPr/>
        <p:txBody>
          <a:bodyPr/>
          <a:lstStyle/>
          <a:p>
            <a:r>
              <a:rPr lang="en-US" dirty="0"/>
              <a:t>Subscription Estimator</a:t>
            </a:r>
          </a:p>
        </p:txBody>
      </p:sp>
      <p:pic>
        <p:nvPicPr>
          <p:cNvPr id="4" name="Content Placeholder 3">
            <a:extLst>
              <a:ext uri="{FF2B5EF4-FFF2-40B4-BE49-F238E27FC236}">
                <a16:creationId xmlns:a16="http://schemas.microsoft.com/office/drawing/2014/main" id="{E47BDB33-2691-409C-B1F7-054C6649E91E}"/>
              </a:ext>
            </a:extLst>
          </p:cNvPr>
          <p:cNvPicPr>
            <a:picLocks noGrp="1" noChangeAspect="1"/>
          </p:cNvPicPr>
          <p:nvPr>
            <p:ph idx="1"/>
          </p:nvPr>
        </p:nvPicPr>
        <p:blipFill>
          <a:blip r:embed="rId2"/>
          <a:stretch>
            <a:fillRect/>
          </a:stretch>
        </p:blipFill>
        <p:spPr>
          <a:xfrm>
            <a:off x="1637852" y="1825625"/>
            <a:ext cx="8916295" cy="4351338"/>
          </a:xfrm>
          <a:prstGeom prst="rect">
            <a:avLst/>
          </a:prstGeom>
        </p:spPr>
      </p:pic>
      <p:sp>
        <p:nvSpPr>
          <p:cNvPr id="5" name="Arrow: Left 4">
            <a:extLst>
              <a:ext uri="{FF2B5EF4-FFF2-40B4-BE49-F238E27FC236}">
                <a16:creationId xmlns:a16="http://schemas.microsoft.com/office/drawing/2014/main" id="{31FEFBA4-34CE-4353-84C6-A93AD2810815}"/>
              </a:ext>
            </a:extLst>
          </p:cNvPr>
          <p:cNvSpPr/>
          <p:nvPr/>
        </p:nvSpPr>
        <p:spPr>
          <a:xfrm>
            <a:off x="4729656" y="2890345"/>
            <a:ext cx="294290" cy="210206"/>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Arrow: Down 5">
            <a:extLst>
              <a:ext uri="{FF2B5EF4-FFF2-40B4-BE49-F238E27FC236}">
                <a16:creationId xmlns:a16="http://schemas.microsoft.com/office/drawing/2014/main" id="{56AF42AE-4428-42C8-B461-1ABF95B71BE5}"/>
              </a:ext>
            </a:extLst>
          </p:cNvPr>
          <p:cNvSpPr/>
          <p:nvPr/>
        </p:nvSpPr>
        <p:spPr>
          <a:xfrm>
            <a:off x="3447393" y="2501462"/>
            <a:ext cx="325821" cy="39939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508872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wipe(down)">
                                      <p:cBhvr>
                                        <p:cTn id="1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C41021-3CE0-4122-877F-16F211216F4B}"/>
              </a:ext>
            </a:extLst>
          </p:cNvPr>
          <p:cNvSpPr>
            <a:spLocks noGrp="1"/>
          </p:cNvSpPr>
          <p:nvPr>
            <p:ph type="title"/>
          </p:nvPr>
        </p:nvSpPr>
        <p:spPr/>
        <p:txBody>
          <a:bodyPr/>
          <a:lstStyle/>
          <a:p>
            <a:r>
              <a:rPr lang="en-US" dirty="0"/>
              <a:t>Subscription Estimator</a:t>
            </a:r>
          </a:p>
        </p:txBody>
      </p:sp>
      <p:pic>
        <p:nvPicPr>
          <p:cNvPr id="4" name="Content Placeholder 3">
            <a:extLst>
              <a:ext uri="{FF2B5EF4-FFF2-40B4-BE49-F238E27FC236}">
                <a16:creationId xmlns:a16="http://schemas.microsoft.com/office/drawing/2014/main" id="{BDED7902-5305-44CC-8F37-973C49BBEDF0}"/>
              </a:ext>
            </a:extLst>
          </p:cNvPr>
          <p:cNvPicPr>
            <a:picLocks noGrp="1" noChangeAspect="1"/>
          </p:cNvPicPr>
          <p:nvPr>
            <p:ph idx="1"/>
          </p:nvPr>
        </p:nvPicPr>
        <p:blipFill>
          <a:blip r:embed="rId2"/>
          <a:stretch>
            <a:fillRect/>
          </a:stretch>
        </p:blipFill>
        <p:spPr>
          <a:xfrm>
            <a:off x="1338273" y="1825625"/>
            <a:ext cx="9515453" cy="4351338"/>
          </a:xfrm>
          <a:prstGeom prst="rect">
            <a:avLst/>
          </a:prstGeom>
        </p:spPr>
      </p:pic>
    </p:spTree>
    <p:extLst>
      <p:ext uri="{BB962C8B-B14F-4D97-AF65-F5344CB8AC3E}">
        <p14:creationId xmlns:p14="http://schemas.microsoft.com/office/powerpoint/2010/main" val="36532159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12320E-A887-4933-A018-D5DA153735BE}"/>
              </a:ext>
            </a:extLst>
          </p:cNvPr>
          <p:cNvSpPr>
            <a:spLocks noGrp="1"/>
          </p:cNvSpPr>
          <p:nvPr>
            <p:ph type="title"/>
          </p:nvPr>
        </p:nvSpPr>
        <p:spPr/>
        <p:txBody>
          <a:bodyPr/>
          <a:lstStyle/>
          <a:p>
            <a:r>
              <a:rPr lang="en-US" dirty="0"/>
              <a:t>Subscription Estimator</a:t>
            </a:r>
          </a:p>
        </p:txBody>
      </p:sp>
      <p:pic>
        <p:nvPicPr>
          <p:cNvPr id="4" name="Content Placeholder 3">
            <a:extLst>
              <a:ext uri="{FF2B5EF4-FFF2-40B4-BE49-F238E27FC236}">
                <a16:creationId xmlns:a16="http://schemas.microsoft.com/office/drawing/2014/main" id="{ADD1A18C-833F-44FB-A69D-3D027E6BCD5B}"/>
              </a:ext>
            </a:extLst>
          </p:cNvPr>
          <p:cNvPicPr>
            <a:picLocks noGrp="1" noChangeAspect="1"/>
          </p:cNvPicPr>
          <p:nvPr>
            <p:ph idx="1"/>
          </p:nvPr>
        </p:nvPicPr>
        <p:blipFill>
          <a:blip r:embed="rId2"/>
          <a:stretch>
            <a:fillRect/>
          </a:stretch>
        </p:blipFill>
        <p:spPr>
          <a:xfrm>
            <a:off x="1338273" y="1825625"/>
            <a:ext cx="9515453" cy="4351338"/>
          </a:xfrm>
          <a:prstGeom prst="rect">
            <a:avLst/>
          </a:prstGeom>
        </p:spPr>
      </p:pic>
      <p:sp>
        <p:nvSpPr>
          <p:cNvPr id="5" name="Arrow: Right 4">
            <a:extLst>
              <a:ext uri="{FF2B5EF4-FFF2-40B4-BE49-F238E27FC236}">
                <a16:creationId xmlns:a16="http://schemas.microsoft.com/office/drawing/2014/main" id="{817CA595-BEF6-480B-A6BE-2B4161BFF9C9}"/>
              </a:ext>
            </a:extLst>
          </p:cNvPr>
          <p:cNvSpPr/>
          <p:nvPr/>
        </p:nvSpPr>
        <p:spPr>
          <a:xfrm>
            <a:off x="791735" y="3092669"/>
            <a:ext cx="546538" cy="33633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7482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7F4A64-525B-481B-9294-A99E02BA5F20}"/>
              </a:ext>
            </a:extLst>
          </p:cNvPr>
          <p:cNvSpPr>
            <a:spLocks noGrp="1"/>
          </p:cNvSpPr>
          <p:nvPr>
            <p:ph type="title"/>
          </p:nvPr>
        </p:nvSpPr>
        <p:spPr/>
        <p:txBody>
          <a:bodyPr/>
          <a:lstStyle/>
          <a:p>
            <a:r>
              <a:rPr lang="en-US" dirty="0"/>
              <a:t>Subscriptions</a:t>
            </a:r>
          </a:p>
        </p:txBody>
      </p:sp>
      <p:pic>
        <p:nvPicPr>
          <p:cNvPr id="4" name="Content Placeholder 3">
            <a:extLst>
              <a:ext uri="{FF2B5EF4-FFF2-40B4-BE49-F238E27FC236}">
                <a16:creationId xmlns:a16="http://schemas.microsoft.com/office/drawing/2014/main" id="{F329361F-519A-439C-95FA-17F50B891135}"/>
              </a:ext>
            </a:extLst>
          </p:cNvPr>
          <p:cNvPicPr>
            <a:picLocks noGrp="1" noChangeAspect="1"/>
          </p:cNvPicPr>
          <p:nvPr>
            <p:ph idx="1"/>
          </p:nvPr>
        </p:nvPicPr>
        <p:blipFill>
          <a:blip r:embed="rId2"/>
          <a:stretch>
            <a:fillRect/>
          </a:stretch>
        </p:blipFill>
        <p:spPr>
          <a:xfrm>
            <a:off x="1637852" y="1825625"/>
            <a:ext cx="8916295" cy="4351338"/>
          </a:xfrm>
          <a:prstGeom prst="rect">
            <a:avLst/>
          </a:prstGeom>
        </p:spPr>
      </p:pic>
    </p:spTree>
    <p:extLst>
      <p:ext uri="{BB962C8B-B14F-4D97-AF65-F5344CB8AC3E}">
        <p14:creationId xmlns:p14="http://schemas.microsoft.com/office/powerpoint/2010/main" val="11053056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58CEF8-D534-4BE2-BF8E-EC7BA8A262E4}"/>
              </a:ext>
            </a:extLst>
          </p:cNvPr>
          <p:cNvSpPr>
            <a:spLocks noGrp="1"/>
          </p:cNvSpPr>
          <p:nvPr>
            <p:ph type="title"/>
          </p:nvPr>
        </p:nvSpPr>
        <p:spPr/>
        <p:txBody>
          <a:bodyPr/>
          <a:lstStyle/>
          <a:p>
            <a:r>
              <a:rPr lang="en-US" dirty="0"/>
              <a:t>Onboarding</a:t>
            </a:r>
          </a:p>
        </p:txBody>
      </p:sp>
      <p:pic>
        <p:nvPicPr>
          <p:cNvPr id="4" name="Content Placeholder 3">
            <a:extLst>
              <a:ext uri="{FF2B5EF4-FFF2-40B4-BE49-F238E27FC236}">
                <a16:creationId xmlns:a16="http://schemas.microsoft.com/office/drawing/2014/main" id="{80059E16-7469-4215-821F-9F292A11B5E2}"/>
              </a:ext>
            </a:extLst>
          </p:cNvPr>
          <p:cNvPicPr>
            <a:picLocks noGrp="1" noChangeAspect="1"/>
          </p:cNvPicPr>
          <p:nvPr>
            <p:ph idx="1"/>
          </p:nvPr>
        </p:nvPicPr>
        <p:blipFill>
          <a:blip r:embed="rId2"/>
          <a:stretch>
            <a:fillRect/>
          </a:stretch>
        </p:blipFill>
        <p:spPr>
          <a:xfrm>
            <a:off x="1637852" y="1825625"/>
            <a:ext cx="8916295" cy="4351338"/>
          </a:xfrm>
          <a:prstGeom prst="rect">
            <a:avLst/>
          </a:prstGeom>
        </p:spPr>
      </p:pic>
    </p:spTree>
    <p:extLst>
      <p:ext uri="{BB962C8B-B14F-4D97-AF65-F5344CB8AC3E}">
        <p14:creationId xmlns:p14="http://schemas.microsoft.com/office/powerpoint/2010/main" val="5541287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3DBB17-91E1-45FE-9891-93B358F45D0A}"/>
              </a:ext>
            </a:extLst>
          </p:cNvPr>
          <p:cNvSpPr>
            <a:spLocks noGrp="1"/>
          </p:cNvSpPr>
          <p:nvPr>
            <p:ph type="title"/>
          </p:nvPr>
        </p:nvSpPr>
        <p:spPr/>
        <p:txBody>
          <a:bodyPr/>
          <a:lstStyle/>
          <a:p>
            <a:r>
              <a:rPr lang="en-US" dirty="0"/>
              <a:t>Onboarding (cont.)</a:t>
            </a:r>
          </a:p>
        </p:txBody>
      </p:sp>
      <p:pic>
        <p:nvPicPr>
          <p:cNvPr id="4" name="Content Placeholder 3">
            <a:extLst>
              <a:ext uri="{FF2B5EF4-FFF2-40B4-BE49-F238E27FC236}">
                <a16:creationId xmlns:a16="http://schemas.microsoft.com/office/drawing/2014/main" id="{A60DEBAF-F2E1-4122-8770-67BAE97F1272}"/>
              </a:ext>
            </a:extLst>
          </p:cNvPr>
          <p:cNvPicPr>
            <a:picLocks noGrp="1" noChangeAspect="1"/>
          </p:cNvPicPr>
          <p:nvPr>
            <p:ph idx="1"/>
          </p:nvPr>
        </p:nvPicPr>
        <p:blipFill>
          <a:blip r:embed="rId2"/>
          <a:stretch>
            <a:fillRect/>
          </a:stretch>
        </p:blipFill>
        <p:spPr>
          <a:xfrm>
            <a:off x="1637852" y="1825625"/>
            <a:ext cx="8916295" cy="4351338"/>
          </a:xfrm>
          <a:prstGeom prst="rect">
            <a:avLst/>
          </a:prstGeom>
        </p:spPr>
      </p:pic>
    </p:spTree>
    <p:extLst>
      <p:ext uri="{BB962C8B-B14F-4D97-AF65-F5344CB8AC3E}">
        <p14:creationId xmlns:p14="http://schemas.microsoft.com/office/powerpoint/2010/main" val="15468577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3AB95D-49BA-470E-A6A0-E50C5A9858E6}"/>
              </a:ext>
            </a:extLst>
          </p:cNvPr>
          <p:cNvSpPr>
            <a:spLocks noGrp="1"/>
          </p:cNvSpPr>
          <p:nvPr>
            <p:ph type="title"/>
          </p:nvPr>
        </p:nvSpPr>
        <p:spPr/>
        <p:txBody>
          <a:bodyPr/>
          <a:lstStyle/>
          <a:p>
            <a:r>
              <a:rPr lang="en-US" dirty="0"/>
              <a:t>Onboarding (cont.)</a:t>
            </a:r>
          </a:p>
        </p:txBody>
      </p:sp>
      <p:pic>
        <p:nvPicPr>
          <p:cNvPr id="4" name="Content Placeholder 3">
            <a:extLst>
              <a:ext uri="{FF2B5EF4-FFF2-40B4-BE49-F238E27FC236}">
                <a16:creationId xmlns:a16="http://schemas.microsoft.com/office/drawing/2014/main" id="{4E990A70-D792-44A3-A5D7-D05A6E19E31F}"/>
              </a:ext>
            </a:extLst>
          </p:cNvPr>
          <p:cNvPicPr>
            <a:picLocks noGrp="1" noChangeAspect="1"/>
          </p:cNvPicPr>
          <p:nvPr>
            <p:ph idx="1"/>
          </p:nvPr>
        </p:nvPicPr>
        <p:blipFill>
          <a:blip r:embed="rId2"/>
          <a:stretch>
            <a:fillRect/>
          </a:stretch>
        </p:blipFill>
        <p:spPr>
          <a:xfrm>
            <a:off x="1637852" y="1825625"/>
            <a:ext cx="8916295" cy="4351338"/>
          </a:xfrm>
          <a:prstGeom prst="rect">
            <a:avLst/>
          </a:prstGeom>
        </p:spPr>
      </p:pic>
    </p:spTree>
    <p:extLst>
      <p:ext uri="{BB962C8B-B14F-4D97-AF65-F5344CB8AC3E}">
        <p14:creationId xmlns:p14="http://schemas.microsoft.com/office/powerpoint/2010/main" val="23184589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F3D418-87BB-4C12-9604-9513E8223A29}"/>
              </a:ext>
            </a:extLst>
          </p:cNvPr>
          <p:cNvSpPr>
            <a:spLocks noGrp="1"/>
          </p:cNvSpPr>
          <p:nvPr>
            <p:ph type="title"/>
          </p:nvPr>
        </p:nvSpPr>
        <p:spPr/>
        <p:txBody>
          <a:bodyPr/>
          <a:lstStyle/>
          <a:p>
            <a:r>
              <a:rPr lang="en-US" dirty="0"/>
              <a:t>Onboarding (cont.)</a:t>
            </a:r>
          </a:p>
        </p:txBody>
      </p:sp>
      <p:pic>
        <p:nvPicPr>
          <p:cNvPr id="4" name="Content Placeholder 3">
            <a:extLst>
              <a:ext uri="{FF2B5EF4-FFF2-40B4-BE49-F238E27FC236}">
                <a16:creationId xmlns:a16="http://schemas.microsoft.com/office/drawing/2014/main" id="{D334DE35-699D-4ABF-B224-850221260A4B}"/>
              </a:ext>
            </a:extLst>
          </p:cNvPr>
          <p:cNvPicPr>
            <a:picLocks noGrp="1" noChangeAspect="1"/>
          </p:cNvPicPr>
          <p:nvPr>
            <p:ph idx="1"/>
          </p:nvPr>
        </p:nvPicPr>
        <p:blipFill>
          <a:blip r:embed="rId2"/>
          <a:stretch>
            <a:fillRect/>
          </a:stretch>
        </p:blipFill>
        <p:spPr>
          <a:xfrm>
            <a:off x="1637852" y="1825625"/>
            <a:ext cx="8916295" cy="4351338"/>
          </a:xfrm>
          <a:prstGeom prst="rect">
            <a:avLst/>
          </a:prstGeom>
        </p:spPr>
      </p:pic>
    </p:spTree>
    <p:extLst>
      <p:ext uri="{BB962C8B-B14F-4D97-AF65-F5344CB8AC3E}">
        <p14:creationId xmlns:p14="http://schemas.microsoft.com/office/powerpoint/2010/main" val="17594324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6EC1D6-1F53-4A71-98B0-7600E8F61F33}"/>
              </a:ext>
            </a:extLst>
          </p:cNvPr>
          <p:cNvSpPr>
            <a:spLocks noGrp="1"/>
          </p:cNvSpPr>
          <p:nvPr>
            <p:ph type="title"/>
          </p:nvPr>
        </p:nvSpPr>
        <p:spPr/>
        <p:txBody>
          <a:bodyPr/>
          <a:lstStyle/>
          <a:p>
            <a:r>
              <a:rPr lang="en-US" dirty="0"/>
              <a:t>Onboarding (cont.)</a:t>
            </a:r>
          </a:p>
        </p:txBody>
      </p:sp>
      <p:pic>
        <p:nvPicPr>
          <p:cNvPr id="4" name="Content Placeholder 3">
            <a:extLst>
              <a:ext uri="{FF2B5EF4-FFF2-40B4-BE49-F238E27FC236}">
                <a16:creationId xmlns:a16="http://schemas.microsoft.com/office/drawing/2014/main" id="{9A9741A3-3566-4080-B5AE-D00AC7DBB7EE}"/>
              </a:ext>
            </a:extLst>
          </p:cNvPr>
          <p:cNvPicPr>
            <a:picLocks noGrp="1" noChangeAspect="1"/>
          </p:cNvPicPr>
          <p:nvPr>
            <p:ph idx="1"/>
          </p:nvPr>
        </p:nvPicPr>
        <p:blipFill>
          <a:blip r:embed="rId2"/>
          <a:stretch>
            <a:fillRect/>
          </a:stretch>
        </p:blipFill>
        <p:spPr>
          <a:xfrm>
            <a:off x="1637852" y="1825625"/>
            <a:ext cx="8916295" cy="4351338"/>
          </a:xfrm>
          <a:prstGeom prst="rect">
            <a:avLst/>
          </a:prstGeom>
        </p:spPr>
      </p:pic>
    </p:spTree>
    <p:extLst>
      <p:ext uri="{BB962C8B-B14F-4D97-AF65-F5344CB8AC3E}">
        <p14:creationId xmlns:p14="http://schemas.microsoft.com/office/powerpoint/2010/main" val="282513261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6EC1D6-1F53-4A71-98B0-7600E8F61F33}"/>
              </a:ext>
            </a:extLst>
          </p:cNvPr>
          <p:cNvSpPr>
            <a:spLocks noGrp="1"/>
          </p:cNvSpPr>
          <p:nvPr>
            <p:ph type="title"/>
          </p:nvPr>
        </p:nvSpPr>
        <p:spPr/>
        <p:txBody>
          <a:bodyPr/>
          <a:lstStyle/>
          <a:p>
            <a:r>
              <a:rPr lang="en-US" dirty="0"/>
              <a:t>Onboarding (cont.)</a:t>
            </a:r>
          </a:p>
        </p:txBody>
      </p:sp>
      <p:pic>
        <p:nvPicPr>
          <p:cNvPr id="6" name="Content Placeholder 5">
            <a:extLst>
              <a:ext uri="{FF2B5EF4-FFF2-40B4-BE49-F238E27FC236}">
                <a16:creationId xmlns:a16="http://schemas.microsoft.com/office/drawing/2014/main" id="{220A39CB-19C0-4162-B1EF-EE9FD54F35C6}"/>
              </a:ext>
            </a:extLst>
          </p:cNvPr>
          <p:cNvPicPr>
            <a:picLocks noGrp="1" noChangeAspect="1"/>
          </p:cNvPicPr>
          <p:nvPr>
            <p:ph idx="1"/>
          </p:nvPr>
        </p:nvPicPr>
        <p:blipFill>
          <a:blip r:embed="rId2"/>
          <a:stretch>
            <a:fillRect/>
          </a:stretch>
        </p:blipFill>
        <p:spPr>
          <a:xfrm>
            <a:off x="1637852" y="1825625"/>
            <a:ext cx="8916295" cy="4351338"/>
          </a:xfrm>
          <a:prstGeom prst="rect">
            <a:avLst/>
          </a:prstGeom>
        </p:spPr>
      </p:pic>
    </p:spTree>
    <p:extLst>
      <p:ext uri="{BB962C8B-B14F-4D97-AF65-F5344CB8AC3E}">
        <p14:creationId xmlns:p14="http://schemas.microsoft.com/office/powerpoint/2010/main" val="12100579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Starwars, Man, Beard, Old, Hat, Face, Symbol, Mustache">
            <a:extLst>
              <a:ext uri="{FF2B5EF4-FFF2-40B4-BE49-F238E27FC236}">
                <a16:creationId xmlns:a16="http://schemas.microsoft.com/office/drawing/2014/main" id="{EFF557A8-9644-4D4C-A225-5C30E3DC78E7}"/>
              </a:ext>
            </a:extLst>
          </p:cNvPr>
          <p:cNvPicPr>
            <a:picLocks noChangeAspect="1" noChangeArrowheads="1"/>
          </p:cNvPicPr>
          <p:nvPr/>
        </p:nvPicPr>
        <p:blipFill>
          <a:blip r:embed="rId3">
            <a:alphaModFix amt="25000"/>
            <a:extLst>
              <a:ext uri="{28A0092B-C50C-407E-A947-70E740481C1C}">
                <a14:useLocalDpi xmlns:a14="http://schemas.microsoft.com/office/drawing/2010/main" val="0"/>
              </a:ext>
            </a:extLst>
          </a:blip>
          <a:srcRect/>
          <a:stretch>
            <a:fillRect/>
          </a:stretch>
        </p:blipFill>
        <p:spPr bwMode="auto">
          <a:xfrm>
            <a:off x="3998008" y="1441684"/>
            <a:ext cx="4195984" cy="473527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B8F7580A-995A-43F3-B2E6-399AD218F693}"/>
              </a:ext>
            </a:extLst>
          </p:cNvPr>
          <p:cNvSpPr>
            <a:spLocks noGrp="1"/>
          </p:cNvSpPr>
          <p:nvPr>
            <p:ph type="title"/>
          </p:nvPr>
        </p:nvSpPr>
        <p:spPr/>
        <p:txBody>
          <a:bodyPr/>
          <a:lstStyle/>
          <a:p>
            <a:r>
              <a:rPr lang="en-US" dirty="0"/>
              <a:t>Topics</a:t>
            </a:r>
          </a:p>
        </p:txBody>
      </p:sp>
      <p:sp>
        <p:nvSpPr>
          <p:cNvPr id="3" name="Content Placeholder 2">
            <a:extLst>
              <a:ext uri="{FF2B5EF4-FFF2-40B4-BE49-F238E27FC236}">
                <a16:creationId xmlns:a16="http://schemas.microsoft.com/office/drawing/2014/main" id="{5B0713FD-4ADA-48A6-B865-081BED8249B6}"/>
              </a:ext>
            </a:extLst>
          </p:cNvPr>
          <p:cNvSpPr>
            <a:spLocks noGrp="1"/>
          </p:cNvSpPr>
          <p:nvPr>
            <p:ph sz="half" idx="1"/>
          </p:nvPr>
        </p:nvSpPr>
        <p:spPr/>
        <p:txBody>
          <a:bodyPr/>
          <a:lstStyle/>
          <a:p>
            <a:pPr lvl="1">
              <a:buFont typeface="Wingdings" panose="05000000000000000000" pitchFamily="2" charset="2"/>
              <a:buChar char="§"/>
            </a:pPr>
            <a:r>
              <a:rPr lang="en-US" dirty="0"/>
              <a:t>The Upgrade Experience</a:t>
            </a:r>
          </a:p>
          <a:p>
            <a:pPr lvl="2">
              <a:buFont typeface="Wingdings" panose="05000000000000000000" pitchFamily="2" charset="2"/>
              <a:buChar char="§"/>
            </a:pPr>
            <a:r>
              <a:rPr lang="en-US" dirty="0"/>
              <a:t>New Requirements</a:t>
            </a:r>
          </a:p>
          <a:p>
            <a:pPr lvl="2">
              <a:buFont typeface="Wingdings" panose="05000000000000000000" pitchFamily="2" charset="2"/>
              <a:buChar char="§"/>
            </a:pPr>
            <a:r>
              <a:rPr lang="en-US" dirty="0"/>
              <a:t>On Premise; The way of the Sith</a:t>
            </a:r>
          </a:p>
          <a:p>
            <a:pPr lvl="2">
              <a:buFont typeface="Wingdings" panose="05000000000000000000" pitchFamily="2" charset="2"/>
              <a:buChar char="§"/>
            </a:pPr>
            <a:r>
              <a:rPr lang="en-US" dirty="0"/>
              <a:t>Cloud; The way of the Jedi</a:t>
            </a:r>
          </a:p>
          <a:p>
            <a:pPr lvl="1">
              <a:buFont typeface="Wingdings" panose="05000000000000000000" pitchFamily="2" charset="2"/>
              <a:buChar char="§"/>
            </a:pPr>
            <a:r>
              <a:rPr lang="en-US" dirty="0"/>
              <a:t>What’s Different</a:t>
            </a:r>
          </a:p>
          <a:p>
            <a:pPr lvl="2">
              <a:buFont typeface="Wingdings" panose="05000000000000000000" pitchFamily="2" charset="2"/>
              <a:buChar char="§"/>
            </a:pPr>
            <a:r>
              <a:rPr lang="en-US" dirty="0"/>
              <a:t>Managed Updates</a:t>
            </a:r>
          </a:p>
          <a:p>
            <a:pPr lvl="2">
              <a:buFont typeface="Wingdings" panose="05000000000000000000" pitchFamily="2" charset="2"/>
              <a:buChar char="§"/>
            </a:pPr>
            <a:r>
              <a:rPr lang="en-US" dirty="0"/>
              <a:t>Code Upgrade</a:t>
            </a:r>
          </a:p>
          <a:p>
            <a:pPr lvl="2">
              <a:buFont typeface="Wingdings" panose="05000000000000000000" pitchFamily="2" charset="2"/>
              <a:buChar char="§"/>
            </a:pPr>
            <a:r>
              <a:rPr lang="en-US" dirty="0"/>
              <a:t>Upgrade Analysis</a:t>
            </a:r>
          </a:p>
          <a:p>
            <a:pPr lvl="2">
              <a:buFont typeface="Wingdings" panose="05000000000000000000" pitchFamily="2" charset="2"/>
              <a:buChar char="§"/>
            </a:pPr>
            <a:r>
              <a:rPr lang="en-US" dirty="0"/>
              <a:t>Subscription Estimator</a:t>
            </a:r>
          </a:p>
          <a:p>
            <a:pPr lvl="2">
              <a:buFont typeface="Wingdings" panose="05000000000000000000" pitchFamily="2" charset="2"/>
              <a:buChar char="§"/>
            </a:pPr>
            <a:r>
              <a:rPr lang="en-US" dirty="0"/>
              <a:t>Onboarding</a:t>
            </a:r>
          </a:p>
          <a:p>
            <a:pPr lvl="2">
              <a:buFont typeface="Wingdings" panose="05000000000000000000" pitchFamily="2" charset="2"/>
              <a:buChar char="§"/>
            </a:pPr>
            <a:r>
              <a:rPr lang="en-US" dirty="0"/>
              <a:t>Asset Library</a:t>
            </a:r>
          </a:p>
          <a:p>
            <a:pPr lvl="2">
              <a:buFont typeface="Wingdings" panose="05000000000000000000" pitchFamily="2" charset="2"/>
              <a:buChar char="§"/>
            </a:pPr>
            <a:r>
              <a:rPr lang="en-US" dirty="0"/>
              <a:t>Project Settings</a:t>
            </a:r>
          </a:p>
          <a:p>
            <a:pPr lvl="2">
              <a:buFont typeface="Wingdings" panose="05000000000000000000" pitchFamily="2" charset="2"/>
              <a:buChar char="§"/>
            </a:pPr>
            <a:r>
              <a:rPr lang="en-US" dirty="0"/>
              <a:t>Work Items</a:t>
            </a:r>
          </a:p>
          <a:p>
            <a:pPr lvl="1">
              <a:buFont typeface="Wingdings" panose="05000000000000000000" pitchFamily="2" charset="2"/>
              <a:buChar char="§"/>
            </a:pPr>
            <a:endParaRPr lang="en-US" dirty="0"/>
          </a:p>
        </p:txBody>
      </p:sp>
      <p:sp>
        <p:nvSpPr>
          <p:cNvPr id="4" name="Content Placeholder 3">
            <a:extLst>
              <a:ext uri="{FF2B5EF4-FFF2-40B4-BE49-F238E27FC236}">
                <a16:creationId xmlns:a16="http://schemas.microsoft.com/office/drawing/2014/main" id="{5ED5D2E0-D5C1-4A64-8D01-20FFBD2F4263}"/>
              </a:ext>
            </a:extLst>
          </p:cNvPr>
          <p:cNvSpPr>
            <a:spLocks noGrp="1"/>
          </p:cNvSpPr>
          <p:nvPr>
            <p:ph sz="half" idx="2"/>
          </p:nvPr>
        </p:nvSpPr>
        <p:spPr/>
        <p:txBody>
          <a:bodyPr/>
          <a:lstStyle/>
          <a:p>
            <a:pPr lvl="1">
              <a:buFont typeface="Wingdings" panose="05000000000000000000" pitchFamily="2" charset="2"/>
              <a:buChar char="§"/>
            </a:pPr>
            <a:r>
              <a:rPr lang="en-US" dirty="0"/>
              <a:t>Environments</a:t>
            </a:r>
          </a:p>
          <a:p>
            <a:pPr lvl="2">
              <a:buFont typeface="Wingdings" panose="05000000000000000000" pitchFamily="2" charset="2"/>
              <a:buChar char="§"/>
            </a:pPr>
            <a:r>
              <a:rPr lang="en-US" dirty="0"/>
              <a:t>Topologies and Tiers</a:t>
            </a:r>
          </a:p>
          <a:p>
            <a:pPr lvl="1">
              <a:buFont typeface="Wingdings" panose="05000000000000000000" pitchFamily="2" charset="2"/>
              <a:buChar char="§"/>
            </a:pPr>
            <a:r>
              <a:rPr lang="en-US" dirty="0"/>
              <a:t>Azure &amp; Environments</a:t>
            </a:r>
          </a:p>
          <a:p>
            <a:pPr lvl="2">
              <a:buFont typeface="Wingdings" panose="05000000000000000000" pitchFamily="2" charset="2"/>
              <a:buChar char="§"/>
            </a:pPr>
            <a:r>
              <a:rPr lang="en-US" dirty="0"/>
              <a:t>Development</a:t>
            </a:r>
          </a:p>
          <a:p>
            <a:pPr lvl="2">
              <a:buFont typeface="Wingdings" panose="05000000000000000000" pitchFamily="2" charset="2"/>
              <a:buChar char="§"/>
            </a:pPr>
            <a:r>
              <a:rPr lang="en-US" dirty="0"/>
              <a:t>Management</a:t>
            </a:r>
          </a:p>
          <a:p>
            <a:pPr lvl="1">
              <a:buFont typeface="Wingdings" panose="05000000000000000000" pitchFamily="2" charset="2"/>
              <a:buChar char="§"/>
            </a:pPr>
            <a:r>
              <a:rPr lang="en-US" dirty="0"/>
              <a:t>Tools</a:t>
            </a:r>
          </a:p>
          <a:p>
            <a:pPr lvl="2">
              <a:buFont typeface="Wingdings" panose="05000000000000000000" pitchFamily="2" charset="2"/>
              <a:buChar char="§"/>
            </a:pPr>
            <a:r>
              <a:rPr lang="en-US" dirty="0"/>
              <a:t>BPM</a:t>
            </a:r>
          </a:p>
          <a:p>
            <a:pPr lvl="2">
              <a:buFont typeface="Wingdings" panose="05000000000000000000" pitchFamily="2" charset="2"/>
              <a:buChar char="§"/>
            </a:pPr>
            <a:r>
              <a:rPr lang="en-US" dirty="0"/>
              <a:t>Servicing</a:t>
            </a:r>
          </a:p>
          <a:p>
            <a:pPr lvl="2">
              <a:buFont typeface="Wingdings" panose="05000000000000000000" pitchFamily="2" charset="2"/>
              <a:buChar char="§"/>
            </a:pPr>
            <a:r>
              <a:rPr lang="en-US" dirty="0"/>
              <a:t>Analytics</a:t>
            </a:r>
          </a:p>
          <a:p>
            <a:pPr lvl="2">
              <a:buFont typeface="Wingdings" panose="05000000000000000000" pitchFamily="2" charset="2"/>
              <a:buChar char="§"/>
            </a:pPr>
            <a:r>
              <a:rPr lang="en-US" dirty="0"/>
              <a:t>Diagnostics</a:t>
            </a:r>
          </a:p>
          <a:p>
            <a:pPr lvl="2">
              <a:buFont typeface="Wingdings" panose="05000000000000000000" pitchFamily="2" charset="2"/>
              <a:buChar char="§"/>
            </a:pPr>
            <a:r>
              <a:rPr lang="en-US" dirty="0"/>
              <a:t>Environment Monitoring</a:t>
            </a:r>
          </a:p>
          <a:p>
            <a:pPr lvl="2">
              <a:buFont typeface="Wingdings" panose="05000000000000000000" pitchFamily="2" charset="2"/>
              <a:buChar char="§"/>
            </a:pPr>
            <a:endParaRPr lang="en-US" dirty="0"/>
          </a:p>
          <a:p>
            <a:pPr lvl="2">
              <a:buFont typeface="Wingdings" panose="05000000000000000000" pitchFamily="2" charset="2"/>
              <a:buChar char="§"/>
            </a:pPr>
            <a:endParaRPr lang="en-US" dirty="0"/>
          </a:p>
          <a:p>
            <a:endParaRPr lang="en-US" dirty="0"/>
          </a:p>
        </p:txBody>
      </p:sp>
    </p:spTree>
    <p:extLst>
      <p:ext uri="{BB962C8B-B14F-4D97-AF65-F5344CB8AC3E}">
        <p14:creationId xmlns:p14="http://schemas.microsoft.com/office/powerpoint/2010/main" val="26054116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6C354B-6C18-49CD-8CA7-34B45A23450E}"/>
              </a:ext>
            </a:extLst>
          </p:cNvPr>
          <p:cNvSpPr>
            <a:spLocks noGrp="1"/>
          </p:cNvSpPr>
          <p:nvPr>
            <p:ph type="title"/>
          </p:nvPr>
        </p:nvSpPr>
        <p:spPr/>
        <p:txBody>
          <a:bodyPr/>
          <a:lstStyle/>
          <a:p>
            <a:r>
              <a:rPr lang="en-US" dirty="0"/>
              <a:t>Onboarding (cont.)</a:t>
            </a:r>
          </a:p>
        </p:txBody>
      </p:sp>
      <p:pic>
        <p:nvPicPr>
          <p:cNvPr id="7" name="Content Placeholder 6">
            <a:extLst>
              <a:ext uri="{FF2B5EF4-FFF2-40B4-BE49-F238E27FC236}">
                <a16:creationId xmlns:a16="http://schemas.microsoft.com/office/drawing/2014/main" id="{A951BA73-B7EE-4CB2-8F2E-900C6E829B0C}"/>
              </a:ext>
            </a:extLst>
          </p:cNvPr>
          <p:cNvPicPr>
            <a:picLocks noGrp="1" noChangeAspect="1"/>
          </p:cNvPicPr>
          <p:nvPr>
            <p:ph idx="1"/>
          </p:nvPr>
        </p:nvPicPr>
        <p:blipFill>
          <a:blip r:embed="rId2"/>
          <a:stretch>
            <a:fillRect/>
          </a:stretch>
        </p:blipFill>
        <p:spPr>
          <a:xfrm>
            <a:off x="1637852" y="1825625"/>
            <a:ext cx="8916295" cy="4351338"/>
          </a:xfrm>
          <a:prstGeom prst="rect">
            <a:avLst/>
          </a:prstGeom>
        </p:spPr>
      </p:pic>
    </p:spTree>
    <p:extLst>
      <p:ext uri="{BB962C8B-B14F-4D97-AF65-F5344CB8AC3E}">
        <p14:creationId xmlns:p14="http://schemas.microsoft.com/office/powerpoint/2010/main" val="8440266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087E05-7FDA-4DF3-8BE6-3C987DC52E22}"/>
              </a:ext>
            </a:extLst>
          </p:cNvPr>
          <p:cNvSpPr>
            <a:spLocks noGrp="1"/>
          </p:cNvSpPr>
          <p:nvPr>
            <p:ph type="title"/>
          </p:nvPr>
        </p:nvSpPr>
        <p:spPr/>
        <p:txBody>
          <a:bodyPr/>
          <a:lstStyle/>
          <a:p>
            <a:r>
              <a:rPr lang="en-US" dirty="0"/>
              <a:t>Onboarding (cont.)</a:t>
            </a:r>
          </a:p>
        </p:txBody>
      </p:sp>
      <p:pic>
        <p:nvPicPr>
          <p:cNvPr id="4" name="Content Placeholder 3">
            <a:extLst>
              <a:ext uri="{FF2B5EF4-FFF2-40B4-BE49-F238E27FC236}">
                <a16:creationId xmlns:a16="http://schemas.microsoft.com/office/drawing/2014/main" id="{0B79C7E3-0E90-49BF-BAD8-2D139FCD8BEC}"/>
              </a:ext>
            </a:extLst>
          </p:cNvPr>
          <p:cNvPicPr>
            <a:picLocks noGrp="1" noChangeAspect="1"/>
          </p:cNvPicPr>
          <p:nvPr>
            <p:ph idx="1"/>
          </p:nvPr>
        </p:nvPicPr>
        <p:blipFill>
          <a:blip r:embed="rId2"/>
          <a:stretch>
            <a:fillRect/>
          </a:stretch>
        </p:blipFill>
        <p:spPr>
          <a:xfrm>
            <a:off x="1637852" y="1825625"/>
            <a:ext cx="8916295" cy="4351338"/>
          </a:xfrm>
          <a:prstGeom prst="rect">
            <a:avLst/>
          </a:prstGeom>
        </p:spPr>
      </p:pic>
    </p:spTree>
    <p:extLst>
      <p:ext uri="{BB962C8B-B14F-4D97-AF65-F5344CB8AC3E}">
        <p14:creationId xmlns:p14="http://schemas.microsoft.com/office/powerpoint/2010/main" val="243601460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D26687-8A54-45C6-812B-0351BCE250C1}"/>
              </a:ext>
            </a:extLst>
          </p:cNvPr>
          <p:cNvSpPr>
            <a:spLocks noGrp="1"/>
          </p:cNvSpPr>
          <p:nvPr>
            <p:ph type="title"/>
          </p:nvPr>
        </p:nvSpPr>
        <p:spPr/>
        <p:txBody>
          <a:bodyPr/>
          <a:lstStyle/>
          <a:p>
            <a:r>
              <a:rPr lang="en-US" dirty="0"/>
              <a:t>Onboarding (cont.)</a:t>
            </a:r>
          </a:p>
        </p:txBody>
      </p:sp>
      <p:pic>
        <p:nvPicPr>
          <p:cNvPr id="4" name="Content Placeholder 3">
            <a:extLst>
              <a:ext uri="{FF2B5EF4-FFF2-40B4-BE49-F238E27FC236}">
                <a16:creationId xmlns:a16="http://schemas.microsoft.com/office/drawing/2014/main" id="{654AE663-6406-443E-8FE3-3063DB4ACB7D}"/>
              </a:ext>
            </a:extLst>
          </p:cNvPr>
          <p:cNvPicPr>
            <a:picLocks noGrp="1" noChangeAspect="1"/>
          </p:cNvPicPr>
          <p:nvPr>
            <p:ph idx="1"/>
          </p:nvPr>
        </p:nvPicPr>
        <p:blipFill>
          <a:blip r:embed="rId2"/>
          <a:stretch>
            <a:fillRect/>
          </a:stretch>
        </p:blipFill>
        <p:spPr>
          <a:xfrm>
            <a:off x="1637852" y="1825625"/>
            <a:ext cx="8916295" cy="4351338"/>
          </a:xfrm>
          <a:prstGeom prst="rect">
            <a:avLst/>
          </a:prstGeom>
        </p:spPr>
      </p:pic>
    </p:spTree>
    <p:extLst>
      <p:ext uri="{BB962C8B-B14F-4D97-AF65-F5344CB8AC3E}">
        <p14:creationId xmlns:p14="http://schemas.microsoft.com/office/powerpoint/2010/main" val="11161856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CA281-E36E-4B56-B58D-0DD4AA890443}"/>
              </a:ext>
            </a:extLst>
          </p:cNvPr>
          <p:cNvSpPr>
            <a:spLocks noGrp="1"/>
          </p:cNvSpPr>
          <p:nvPr>
            <p:ph type="title"/>
          </p:nvPr>
        </p:nvSpPr>
        <p:spPr/>
        <p:txBody>
          <a:bodyPr/>
          <a:lstStyle/>
          <a:p>
            <a:r>
              <a:rPr lang="en-US" dirty="0"/>
              <a:t>Asset Library</a:t>
            </a:r>
          </a:p>
        </p:txBody>
      </p:sp>
      <p:pic>
        <p:nvPicPr>
          <p:cNvPr id="4" name="Content Placeholder 3">
            <a:extLst>
              <a:ext uri="{FF2B5EF4-FFF2-40B4-BE49-F238E27FC236}">
                <a16:creationId xmlns:a16="http://schemas.microsoft.com/office/drawing/2014/main" id="{45503296-B39D-4DA3-8885-9C28F8AACCD8}"/>
              </a:ext>
            </a:extLst>
          </p:cNvPr>
          <p:cNvPicPr>
            <a:picLocks noGrp="1" noChangeAspect="1"/>
          </p:cNvPicPr>
          <p:nvPr>
            <p:ph idx="1"/>
          </p:nvPr>
        </p:nvPicPr>
        <p:blipFill>
          <a:blip r:embed="rId2"/>
          <a:stretch>
            <a:fillRect/>
          </a:stretch>
        </p:blipFill>
        <p:spPr>
          <a:xfrm>
            <a:off x="1637852" y="1825625"/>
            <a:ext cx="8916295" cy="4351338"/>
          </a:xfrm>
          <a:prstGeom prst="rect">
            <a:avLst/>
          </a:prstGeom>
        </p:spPr>
      </p:pic>
      <p:sp>
        <p:nvSpPr>
          <p:cNvPr id="5" name="Arrow: Right 4">
            <a:extLst>
              <a:ext uri="{FF2B5EF4-FFF2-40B4-BE49-F238E27FC236}">
                <a16:creationId xmlns:a16="http://schemas.microsoft.com/office/drawing/2014/main" id="{B6350A6D-11B5-4A90-8CAE-3EFA4A182397}"/>
              </a:ext>
            </a:extLst>
          </p:cNvPr>
          <p:cNvSpPr/>
          <p:nvPr/>
        </p:nvSpPr>
        <p:spPr>
          <a:xfrm>
            <a:off x="1091314" y="5072891"/>
            <a:ext cx="546538" cy="33633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Arrow: Right 5">
            <a:extLst>
              <a:ext uri="{FF2B5EF4-FFF2-40B4-BE49-F238E27FC236}">
                <a16:creationId xmlns:a16="http://schemas.microsoft.com/office/drawing/2014/main" id="{2A96C3FC-8E97-446B-AFCC-938C1C16B50C}"/>
              </a:ext>
            </a:extLst>
          </p:cNvPr>
          <p:cNvSpPr/>
          <p:nvPr/>
        </p:nvSpPr>
        <p:spPr>
          <a:xfrm>
            <a:off x="1091314" y="4379208"/>
            <a:ext cx="546538" cy="33633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17531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 calcmode="lin" valueType="num">
                                      <p:cBhvr>
                                        <p:cTn id="14" dur="500" fill="hold"/>
                                        <p:tgtEl>
                                          <p:spTgt spid="6"/>
                                        </p:tgtEl>
                                        <p:attrNameLst>
                                          <p:attrName>ppt_w</p:attrName>
                                        </p:attrNameLst>
                                      </p:cBhvr>
                                      <p:tavLst>
                                        <p:tav tm="0">
                                          <p:val>
                                            <p:fltVal val="0"/>
                                          </p:val>
                                        </p:tav>
                                        <p:tav tm="100000">
                                          <p:val>
                                            <p:strVal val="#ppt_w"/>
                                          </p:val>
                                        </p:tav>
                                      </p:tavLst>
                                    </p:anim>
                                    <p:anim calcmode="lin" valueType="num">
                                      <p:cBhvr>
                                        <p:cTn id="15" dur="500" fill="hold"/>
                                        <p:tgtEl>
                                          <p:spTgt spid="6"/>
                                        </p:tgtEl>
                                        <p:attrNameLst>
                                          <p:attrName>ppt_h</p:attrName>
                                        </p:attrNameLst>
                                      </p:cBhvr>
                                      <p:tavLst>
                                        <p:tav tm="0">
                                          <p:val>
                                            <p:fltVal val="0"/>
                                          </p:val>
                                        </p:tav>
                                        <p:tav tm="100000">
                                          <p:val>
                                            <p:strVal val="#ppt_h"/>
                                          </p:val>
                                        </p:tav>
                                      </p:tavLst>
                                    </p:anim>
                                    <p:animEffect transition="in" filter="fade">
                                      <p:cBhvr>
                                        <p:cTn id="1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95828F-4239-44DA-9C03-D20B2A3B84AC}"/>
              </a:ext>
            </a:extLst>
          </p:cNvPr>
          <p:cNvSpPr>
            <a:spLocks noGrp="1"/>
          </p:cNvSpPr>
          <p:nvPr>
            <p:ph type="title"/>
          </p:nvPr>
        </p:nvSpPr>
        <p:spPr/>
        <p:txBody>
          <a:bodyPr/>
          <a:lstStyle/>
          <a:p>
            <a:r>
              <a:rPr lang="en-US" dirty="0"/>
              <a:t>Asset Library (cont.)</a:t>
            </a:r>
          </a:p>
        </p:txBody>
      </p:sp>
      <p:pic>
        <p:nvPicPr>
          <p:cNvPr id="5" name="Content Placeholder 4">
            <a:extLst>
              <a:ext uri="{FF2B5EF4-FFF2-40B4-BE49-F238E27FC236}">
                <a16:creationId xmlns:a16="http://schemas.microsoft.com/office/drawing/2014/main" id="{857B01D1-C383-4D1C-A5C4-AC88A7A0F394}"/>
              </a:ext>
            </a:extLst>
          </p:cNvPr>
          <p:cNvPicPr>
            <a:picLocks noGrp="1" noChangeAspect="1"/>
          </p:cNvPicPr>
          <p:nvPr>
            <p:ph idx="1"/>
          </p:nvPr>
        </p:nvPicPr>
        <p:blipFill>
          <a:blip r:embed="rId2"/>
          <a:stretch>
            <a:fillRect/>
          </a:stretch>
        </p:blipFill>
        <p:spPr>
          <a:xfrm>
            <a:off x="2002563" y="2421157"/>
            <a:ext cx="2847619" cy="3076190"/>
          </a:xfrm>
          <a:prstGeom prst="rect">
            <a:avLst/>
          </a:prstGeom>
        </p:spPr>
      </p:pic>
      <p:pic>
        <p:nvPicPr>
          <p:cNvPr id="6" name="Picture 5">
            <a:extLst>
              <a:ext uri="{FF2B5EF4-FFF2-40B4-BE49-F238E27FC236}">
                <a16:creationId xmlns:a16="http://schemas.microsoft.com/office/drawing/2014/main" id="{9AE9BED8-1D94-4D75-85AD-6E1B1639D060}"/>
              </a:ext>
            </a:extLst>
          </p:cNvPr>
          <p:cNvPicPr>
            <a:picLocks noChangeAspect="1"/>
          </p:cNvPicPr>
          <p:nvPr/>
        </p:nvPicPr>
        <p:blipFill>
          <a:blip r:embed="rId3"/>
          <a:stretch>
            <a:fillRect/>
          </a:stretch>
        </p:blipFill>
        <p:spPr>
          <a:xfrm>
            <a:off x="7089569" y="2421157"/>
            <a:ext cx="2847619" cy="3104762"/>
          </a:xfrm>
          <a:prstGeom prst="rect">
            <a:avLst/>
          </a:prstGeom>
        </p:spPr>
      </p:pic>
    </p:spTree>
    <p:extLst>
      <p:ext uri="{BB962C8B-B14F-4D97-AF65-F5344CB8AC3E}">
        <p14:creationId xmlns:p14="http://schemas.microsoft.com/office/powerpoint/2010/main" val="20155777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981C68-D7A9-4921-BF87-F4DEB7772E98}"/>
              </a:ext>
            </a:extLst>
          </p:cNvPr>
          <p:cNvSpPr>
            <a:spLocks noGrp="1"/>
          </p:cNvSpPr>
          <p:nvPr>
            <p:ph type="title"/>
          </p:nvPr>
        </p:nvSpPr>
        <p:spPr/>
        <p:txBody>
          <a:bodyPr/>
          <a:lstStyle/>
          <a:p>
            <a:r>
              <a:rPr lang="en-US" dirty="0"/>
              <a:t>Asset Library (cont.)</a:t>
            </a:r>
          </a:p>
        </p:txBody>
      </p:sp>
      <p:pic>
        <p:nvPicPr>
          <p:cNvPr id="4" name="Content Placeholder 3">
            <a:extLst>
              <a:ext uri="{FF2B5EF4-FFF2-40B4-BE49-F238E27FC236}">
                <a16:creationId xmlns:a16="http://schemas.microsoft.com/office/drawing/2014/main" id="{F6C590F3-04BC-48DF-A33E-520142BD266F}"/>
              </a:ext>
            </a:extLst>
          </p:cNvPr>
          <p:cNvPicPr>
            <a:picLocks noGrp="1" noChangeAspect="1"/>
          </p:cNvPicPr>
          <p:nvPr>
            <p:ph idx="1"/>
          </p:nvPr>
        </p:nvPicPr>
        <p:blipFill>
          <a:blip r:embed="rId2"/>
          <a:stretch>
            <a:fillRect/>
          </a:stretch>
        </p:blipFill>
        <p:spPr>
          <a:xfrm>
            <a:off x="1637852" y="1825625"/>
            <a:ext cx="8916295" cy="4351338"/>
          </a:xfrm>
          <a:prstGeom prst="rect">
            <a:avLst/>
          </a:prstGeom>
        </p:spPr>
      </p:pic>
      <p:sp>
        <p:nvSpPr>
          <p:cNvPr id="5" name="Arrow: Up 4">
            <a:extLst>
              <a:ext uri="{FF2B5EF4-FFF2-40B4-BE49-F238E27FC236}">
                <a16:creationId xmlns:a16="http://schemas.microsoft.com/office/drawing/2014/main" id="{D5DB4232-A956-4338-A9C4-DAF233C1FA5C}"/>
              </a:ext>
            </a:extLst>
          </p:cNvPr>
          <p:cNvSpPr/>
          <p:nvPr/>
        </p:nvSpPr>
        <p:spPr>
          <a:xfrm>
            <a:off x="3457903" y="2858814"/>
            <a:ext cx="325821" cy="37837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Arrow: Right 5">
            <a:extLst>
              <a:ext uri="{FF2B5EF4-FFF2-40B4-BE49-F238E27FC236}">
                <a16:creationId xmlns:a16="http://schemas.microsoft.com/office/drawing/2014/main" id="{67CCE4D8-7F29-4989-A9DC-82270E114EED}"/>
              </a:ext>
            </a:extLst>
          </p:cNvPr>
          <p:cNvSpPr/>
          <p:nvPr/>
        </p:nvSpPr>
        <p:spPr>
          <a:xfrm>
            <a:off x="7399283" y="3079531"/>
            <a:ext cx="483476" cy="27326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Arrow: Right 6">
            <a:extLst>
              <a:ext uri="{FF2B5EF4-FFF2-40B4-BE49-F238E27FC236}">
                <a16:creationId xmlns:a16="http://schemas.microsoft.com/office/drawing/2014/main" id="{21DF8080-6147-4BF6-8D3A-E69DBD57ACA1}"/>
              </a:ext>
            </a:extLst>
          </p:cNvPr>
          <p:cNvSpPr/>
          <p:nvPr/>
        </p:nvSpPr>
        <p:spPr>
          <a:xfrm>
            <a:off x="7399283" y="3657600"/>
            <a:ext cx="483476" cy="27326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07181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 calcmode="lin" valueType="num">
                                      <p:cBhvr>
                                        <p:cTn id="14" dur="500" fill="hold"/>
                                        <p:tgtEl>
                                          <p:spTgt spid="6"/>
                                        </p:tgtEl>
                                        <p:attrNameLst>
                                          <p:attrName>ppt_w</p:attrName>
                                        </p:attrNameLst>
                                      </p:cBhvr>
                                      <p:tavLst>
                                        <p:tav tm="0">
                                          <p:val>
                                            <p:fltVal val="0"/>
                                          </p:val>
                                        </p:tav>
                                        <p:tav tm="100000">
                                          <p:val>
                                            <p:strVal val="#ppt_w"/>
                                          </p:val>
                                        </p:tav>
                                      </p:tavLst>
                                    </p:anim>
                                    <p:anim calcmode="lin" valueType="num">
                                      <p:cBhvr>
                                        <p:cTn id="15" dur="500" fill="hold"/>
                                        <p:tgtEl>
                                          <p:spTgt spid="6"/>
                                        </p:tgtEl>
                                        <p:attrNameLst>
                                          <p:attrName>ppt_h</p:attrName>
                                        </p:attrNameLst>
                                      </p:cBhvr>
                                      <p:tavLst>
                                        <p:tav tm="0">
                                          <p:val>
                                            <p:fltVal val="0"/>
                                          </p:val>
                                        </p:tav>
                                        <p:tav tm="100000">
                                          <p:val>
                                            <p:strVal val="#ppt_h"/>
                                          </p:val>
                                        </p:tav>
                                      </p:tavLst>
                                    </p:anim>
                                    <p:animEffect transition="in" filter="fade">
                                      <p:cBhvr>
                                        <p:cTn id="16" dur="5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p:cTn id="21" dur="500" fill="hold"/>
                                        <p:tgtEl>
                                          <p:spTgt spid="7"/>
                                        </p:tgtEl>
                                        <p:attrNameLst>
                                          <p:attrName>ppt_w</p:attrName>
                                        </p:attrNameLst>
                                      </p:cBhvr>
                                      <p:tavLst>
                                        <p:tav tm="0">
                                          <p:val>
                                            <p:fltVal val="0"/>
                                          </p:val>
                                        </p:tav>
                                        <p:tav tm="100000">
                                          <p:val>
                                            <p:strVal val="#ppt_w"/>
                                          </p:val>
                                        </p:tav>
                                      </p:tavLst>
                                    </p:anim>
                                    <p:anim calcmode="lin" valueType="num">
                                      <p:cBhvr>
                                        <p:cTn id="22" dur="500" fill="hold"/>
                                        <p:tgtEl>
                                          <p:spTgt spid="7"/>
                                        </p:tgtEl>
                                        <p:attrNameLst>
                                          <p:attrName>ppt_h</p:attrName>
                                        </p:attrNameLst>
                                      </p:cBhvr>
                                      <p:tavLst>
                                        <p:tav tm="0">
                                          <p:val>
                                            <p:fltVal val="0"/>
                                          </p:val>
                                        </p:tav>
                                        <p:tav tm="100000">
                                          <p:val>
                                            <p:strVal val="#ppt_h"/>
                                          </p:val>
                                        </p:tav>
                                      </p:tavLst>
                                    </p:anim>
                                    <p:animEffect transition="in" filter="fade">
                                      <p:cBhvr>
                                        <p:cTn id="2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693E48-9327-406F-88C7-4B460E2793C3}"/>
              </a:ext>
            </a:extLst>
          </p:cNvPr>
          <p:cNvSpPr>
            <a:spLocks noGrp="1"/>
          </p:cNvSpPr>
          <p:nvPr>
            <p:ph type="title"/>
          </p:nvPr>
        </p:nvSpPr>
        <p:spPr/>
        <p:txBody>
          <a:bodyPr/>
          <a:lstStyle/>
          <a:p>
            <a:r>
              <a:rPr lang="en-US" dirty="0"/>
              <a:t>Project Settings</a:t>
            </a:r>
          </a:p>
        </p:txBody>
      </p:sp>
      <p:pic>
        <p:nvPicPr>
          <p:cNvPr id="4" name="Content Placeholder 3">
            <a:extLst>
              <a:ext uri="{FF2B5EF4-FFF2-40B4-BE49-F238E27FC236}">
                <a16:creationId xmlns:a16="http://schemas.microsoft.com/office/drawing/2014/main" id="{6C207761-816D-4AC0-851E-2FC0BDF79479}"/>
              </a:ext>
            </a:extLst>
          </p:cNvPr>
          <p:cNvPicPr>
            <a:picLocks noGrp="1" noChangeAspect="1"/>
          </p:cNvPicPr>
          <p:nvPr>
            <p:ph idx="1"/>
          </p:nvPr>
        </p:nvPicPr>
        <p:blipFill>
          <a:blip r:embed="rId2"/>
          <a:stretch>
            <a:fillRect/>
          </a:stretch>
        </p:blipFill>
        <p:spPr>
          <a:xfrm>
            <a:off x="2988266" y="1825625"/>
            <a:ext cx="6215467" cy="4351338"/>
          </a:xfrm>
          <a:prstGeom prst="rect">
            <a:avLst/>
          </a:prstGeom>
        </p:spPr>
      </p:pic>
    </p:spTree>
    <p:extLst>
      <p:ext uri="{BB962C8B-B14F-4D97-AF65-F5344CB8AC3E}">
        <p14:creationId xmlns:p14="http://schemas.microsoft.com/office/powerpoint/2010/main" val="84532742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BD835D-1DB1-4B17-A7CB-AD011421A59A}"/>
              </a:ext>
            </a:extLst>
          </p:cNvPr>
          <p:cNvSpPr>
            <a:spLocks noGrp="1"/>
          </p:cNvSpPr>
          <p:nvPr>
            <p:ph type="title"/>
          </p:nvPr>
        </p:nvSpPr>
        <p:spPr/>
        <p:txBody>
          <a:bodyPr/>
          <a:lstStyle/>
          <a:p>
            <a:r>
              <a:rPr lang="en-US" dirty="0"/>
              <a:t>Project Settings - Organizations</a:t>
            </a:r>
          </a:p>
        </p:txBody>
      </p:sp>
      <p:pic>
        <p:nvPicPr>
          <p:cNvPr id="4" name="Content Placeholder 3">
            <a:extLst>
              <a:ext uri="{FF2B5EF4-FFF2-40B4-BE49-F238E27FC236}">
                <a16:creationId xmlns:a16="http://schemas.microsoft.com/office/drawing/2014/main" id="{6AF36D19-5037-4650-B7E1-25DED590B2F1}"/>
              </a:ext>
            </a:extLst>
          </p:cNvPr>
          <p:cNvPicPr>
            <a:picLocks noGrp="1" noChangeAspect="1"/>
          </p:cNvPicPr>
          <p:nvPr>
            <p:ph idx="1"/>
          </p:nvPr>
        </p:nvPicPr>
        <p:blipFill>
          <a:blip r:embed="rId2"/>
          <a:stretch>
            <a:fillRect/>
          </a:stretch>
        </p:blipFill>
        <p:spPr>
          <a:xfrm>
            <a:off x="2988266" y="1825625"/>
            <a:ext cx="6215467" cy="4351338"/>
          </a:xfrm>
          <a:prstGeom prst="rect">
            <a:avLst/>
          </a:prstGeom>
        </p:spPr>
      </p:pic>
    </p:spTree>
    <p:extLst>
      <p:ext uri="{BB962C8B-B14F-4D97-AF65-F5344CB8AC3E}">
        <p14:creationId xmlns:p14="http://schemas.microsoft.com/office/powerpoint/2010/main" val="188755403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BD835D-1DB1-4B17-A7CB-AD011421A59A}"/>
              </a:ext>
            </a:extLst>
          </p:cNvPr>
          <p:cNvSpPr>
            <a:spLocks noGrp="1"/>
          </p:cNvSpPr>
          <p:nvPr>
            <p:ph type="title"/>
          </p:nvPr>
        </p:nvSpPr>
        <p:spPr/>
        <p:txBody>
          <a:bodyPr/>
          <a:lstStyle/>
          <a:p>
            <a:r>
              <a:rPr lang="en-US" dirty="0"/>
              <a:t>Project Settings - SharePoint</a:t>
            </a:r>
          </a:p>
        </p:txBody>
      </p:sp>
      <p:pic>
        <p:nvPicPr>
          <p:cNvPr id="4" name="Content Placeholder 3">
            <a:extLst>
              <a:ext uri="{FF2B5EF4-FFF2-40B4-BE49-F238E27FC236}">
                <a16:creationId xmlns:a16="http://schemas.microsoft.com/office/drawing/2014/main" id="{DB496632-09FC-4D11-BD0F-9257C5E3C48B}"/>
              </a:ext>
            </a:extLst>
          </p:cNvPr>
          <p:cNvPicPr>
            <a:picLocks noGrp="1" noChangeAspect="1"/>
          </p:cNvPicPr>
          <p:nvPr>
            <p:ph idx="1"/>
          </p:nvPr>
        </p:nvPicPr>
        <p:blipFill>
          <a:blip r:embed="rId2"/>
          <a:stretch>
            <a:fillRect/>
          </a:stretch>
        </p:blipFill>
        <p:spPr>
          <a:xfrm>
            <a:off x="2988266" y="1825625"/>
            <a:ext cx="6215467" cy="4351338"/>
          </a:xfrm>
          <a:prstGeom prst="rect">
            <a:avLst/>
          </a:prstGeom>
        </p:spPr>
      </p:pic>
    </p:spTree>
    <p:extLst>
      <p:ext uri="{BB962C8B-B14F-4D97-AF65-F5344CB8AC3E}">
        <p14:creationId xmlns:p14="http://schemas.microsoft.com/office/powerpoint/2010/main" val="58360077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BD835D-1DB1-4B17-A7CB-AD011421A59A}"/>
              </a:ext>
            </a:extLst>
          </p:cNvPr>
          <p:cNvSpPr>
            <a:spLocks noGrp="1"/>
          </p:cNvSpPr>
          <p:nvPr>
            <p:ph type="title"/>
          </p:nvPr>
        </p:nvSpPr>
        <p:spPr/>
        <p:txBody>
          <a:bodyPr/>
          <a:lstStyle/>
          <a:p>
            <a:r>
              <a:rPr lang="en-US" dirty="0"/>
              <a:t>Project Settings – Azure DevOps (VSTS)</a:t>
            </a:r>
          </a:p>
        </p:txBody>
      </p:sp>
      <p:pic>
        <p:nvPicPr>
          <p:cNvPr id="4" name="Content Placeholder 3">
            <a:extLst>
              <a:ext uri="{FF2B5EF4-FFF2-40B4-BE49-F238E27FC236}">
                <a16:creationId xmlns:a16="http://schemas.microsoft.com/office/drawing/2014/main" id="{CE539C7C-2AED-426C-A821-4D8E47435C43}"/>
              </a:ext>
            </a:extLst>
          </p:cNvPr>
          <p:cNvPicPr>
            <a:picLocks noGrp="1" noChangeAspect="1"/>
          </p:cNvPicPr>
          <p:nvPr>
            <p:ph idx="1"/>
          </p:nvPr>
        </p:nvPicPr>
        <p:blipFill>
          <a:blip r:embed="rId2"/>
          <a:stretch>
            <a:fillRect/>
          </a:stretch>
        </p:blipFill>
        <p:spPr>
          <a:xfrm>
            <a:off x="2988266" y="1825625"/>
            <a:ext cx="6215467" cy="4351338"/>
          </a:xfrm>
          <a:prstGeom prst="rect">
            <a:avLst/>
          </a:prstGeom>
        </p:spPr>
      </p:pic>
    </p:spTree>
    <p:extLst>
      <p:ext uri="{BB962C8B-B14F-4D97-AF65-F5344CB8AC3E}">
        <p14:creationId xmlns:p14="http://schemas.microsoft.com/office/powerpoint/2010/main" val="29311407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1A5C4EB-1C88-4329-A9F1-D76A8B069DD0}"/>
              </a:ext>
            </a:extLst>
          </p:cNvPr>
          <p:cNvSpPr>
            <a:spLocks noGrp="1"/>
          </p:cNvSpPr>
          <p:nvPr>
            <p:ph type="title"/>
          </p:nvPr>
        </p:nvSpPr>
        <p:spPr/>
        <p:txBody>
          <a:bodyPr/>
          <a:lstStyle/>
          <a:p>
            <a:r>
              <a:rPr lang="en-US" dirty="0"/>
              <a:t>Overall Solution for D365FO</a:t>
            </a:r>
          </a:p>
        </p:txBody>
      </p:sp>
      <p:pic>
        <p:nvPicPr>
          <p:cNvPr id="6" name="Picture 2" descr="Cloud architecture">
            <a:extLst>
              <a:ext uri="{FF2B5EF4-FFF2-40B4-BE49-F238E27FC236}">
                <a16:creationId xmlns:a16="http://schemas.microsoft.com/office/drawing/2014/main" id="{97B3DB09-35ED-4468-B772-6D17203598EE}"/>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355464" y="1600200"/>
            <a:ext cx="5481071" cy="45767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973427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BD835D-1DB1-4B17-A7CB-AD011421A59A}"/>
              </a:ext>
            </a:extLst>
          </p:cNvPr>
          <p:cNvSpPr>
            <a:spLocks noGrp="1"/>
          </p:cNvSpPr>
          <p:nvPr>
            <p:ph type="title"/>
          </p:nvPr>
        </p:nvSpPr>
        <p:spPr/>
        <p:txBody>
          <a:bodyPr/>
          <a:lstStyle/>
          <a:p>
            <a:r>
              <a:rPr lang="en-US" dirty="0"/>
              <a:t>Project Settings – Azure Connections</a:t>
            </a:r>
          </a:p>
        </p:txBody>
      </p:sp>
      <p:pic>
        <p:nvPicPr>
          <p:cNvPr id="4" name="Content Placeholder 3">
            <a:extLst>
              <a:ext uri="{FF2B5EF4-FFF2-40B4-BE49-F238E27FC236}">
                <a16:creationId xmlns:a16="http://schemas.microsoft.com/office/drawing/2014/main" id="{ABD7B15A-DB2D-4A94-89A5-0EEB79AF7BE7}"/>
              </a:ext>
            </a:extLst>
          </p:cNvPr>
          <p:cNvPicPr>
            <a:picLocks noGrp="1" noChangeAspect="1"/>
          </p:cNvPicPr>
          <p:nvPr>
            <p:ph idx="1"/>
          </p:nvPr>
        </p:nvPicPr>
        <p:blipFill>
          <a:blip r:embed="rId2"/>
          <a:stretch>
            <a:fillRect/>
          </a:stretch>
        </p:blipFill>
        <p:spPr>
          <a:xfrm>
            <a:off x="2988266" y="1825625"/>
            <a:ext cx="6215467" cy="4351338"/>
          </a:xfrm>
          <a:prstGeom prst="rect">
            <a:avLst/>
          </a:prstGeom>
        </p:spPr>
      </p:pic>
    </p:spTree>
    <p:extLst>
      <p:ext uri="{BB962C8B-B14F-4D97-AF65-F5344CB8AC3E}">
        <p14:creationId xmlns:p14="http://schemas.microsoft.com/office/powerpoint/2010/main" val="46263545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BD835D-1DB1-4B17-A7CB-AD011421A59A}"/>
              </a:ext>
            </a:extLst>
          </p:cNvPr>
          <p:cNvSpPr>
            <a:spLocks noGrp="1"/>
          </p:cNvSpPr>
          <p:nvPr>
            <p:ph type="title"/>
          </p:nvPr>
        </p:nvSpPr>
        <p:spPr/>
        <p:txBody>
          <a:bodyPr/>
          <a:lstStyle/>
          <a:p>
            <a:r>
              <a:rPr lang="en-US" dirty="0"/>
              <a:t>Project Settings – Update Settings</a:t>
            </a:r>
          </a:p>
        </p:txBody>
      </p:sp>
      <p:pic>
        <p:nvPicPr>
          <p:cNvPr id="6" name="Content Placeholder 5">
            <a:extLst>
              <a:ext uri="{FF2B5EF4-FFF2-40B4-BE49-F238E27FC236}">
                <a16:creationId xmlns:a16="http://schemas.microsoft.com/office/drawing/2014/main" id="{3900F7E1-B990-4355-937B-8EA193F9AAB9}"/>
              </a:ext>
            </a:extLst>
          </p:cNvPr>
          <p:cNvPicPr>
            <a:picLocks noGrp="1" noChangeAspect="1"/>
          </p:cNvPicPr>
          <p:nvPr>
            <p:ph idx="1"/>
          </p:nvPr>
        </p:nvPicPr>
        <p:blipFill>
          <a:blip r:embed="rId2"/>
          <a:stretch>
            <a:fillRect/>
          </a:stretch>
        </p:blipFill>
        <p:spPr>
          <a:xfrm>
            <a:off x="3051941" y="1825625"/>
            <a:ext cx="6088118" cy="4351338"/>
          </a:xfrm>
          <a:prstGeom prst="rect">
            <a:avLst/>
          </a:prstGeom>
        </p:spPr>
      </p:pic>
      <p:sp>
        <p:nvSpPr>
          <p:cNvPr id="7" name="Arrow: Right 6">
            <a:extLst>
              <a:ext uri="{FF2B5EF4-FFF2-40B4-BE49-F238E27FC236}">
                <a16:creationId xmlns:a16="http://schemas.microsoft.com/office/drawing/2014/main" id="{D1A20DF1-DBD5-4991-8E97-E40C8C49ECD9}"/>
              </a:ext>
            </a:extLst>
          </p:cNvPr>
          <p:cNvSpPr/>
          <p:nvPr/>
        </p:nvSpPr>
        <p:spPr>
          <a:xfrm>
            <a:off x="3920358" y="4761187"/>
            <a:ext cx="483476" cy="27326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9074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2138CC-1693-431E-B1B1-04B567F82FAC}"/>
              </a:ext>
            </a:extLst>
          </p:cNvPr>
          <p:cNvSpPr>
            <a:spLocks noGrp="1"/>
          </p:cNvSpPr>
          <p:nvPr>
            <p:ph type="title"/>
          </p:nvPr>
        </p:nvSpPr>
        <p:spPr/>
        <p:txBody>
          <a:bodyPr/>
          <a:lstStyle/>
          <a:p>
            <a:r>
              <a:rPr lang="en-US" dirty="0"/>
              <a:t>Work Items – Open Work Items</a:t>
            </a:r>
          </a:p>
        </p:txBody>
      </p:sp>
      <p:pic>
        <p:nvPicPr>
          <p:cNvPr id="4" name="Content Placeholder 3">
            <a:extLst>
              <a:ext uri="{FF2B5EF4-FFF2-40B4-BE49-F238E27FC236}">
                <a16:creationId xmlns:a16="http://schemas.microsoft.com/office/drawing/2014/main" id="{9E51B05D-98BA-4F41-BB28-EFDEB440F8CC}"/>
              </a:ext>
            </a:extLst>
          </p:cNvPr>
          <p:cNvPicPr>
            <a:picLocks noGrp="1" noChangeAspect="1"/>
          </p:cNvPicPr>
          <p:nvPr>
            <p:ph idx="1"/>
          </p:nvPr>
        </p:nvPicPr>
        <p:blipFill>
          <a:blip r:embed="rId2"/>
          <a:stretch>
            <a:fillRect/>
          </a:stretch>
        </p:blipFill>
        <p:spPr>
          <a:xfrm>
            <a:off x="2566962" y="1825625"/>
            <a:ext cx="7058075" cy="4351338"/>
          </a:xfrm>
          <a:prstGeom prst="rect">
            <a:avLst/>
          </a:prstGeom>
        </p:spPr>
      </p:pic>
    </p:spTree>
    <p:extLst>
      <p:ext uri="{BB962C8B-B14F-4D97-AF65-F5344CB8AC3E}">
        <p14:creationId xmlns:p14="http://schemas.microsoft.com/office/powerpoint/2010/main" val="177290676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2138CC-1693-431E-B1B1-04B567F82FAC}"/>
              </a:ext>
            </a:extLst>
          </p:cNvPr>
          <p:cNvSpPr>
            <a:spLocks noGrp="1"/>
          </p:cNvSpPr>
          <p:nvPr>
            <p:ph type="title"/>
          </p:nvPr>
        </p:nvSpPr>
        <p:spPr/>
        <p:txBody>
          <a:bodyPr/>
          <a:lstStyle/>
          <a:p>
            <a:r>
              <a:rPr lang="en-US" dirty="0"/>
              <a:t>Work Items – Open Items (AZDO)</a:t>
            </a:r>
          </a:p>
        </p:txBody>
      </p:sp>
      <p:pic>
        <p:nvPicPr>
          <p:cNvPr id="4" name="Content Placeholder 3">
            <a:extLst>
              <a:ext uri="{FF2B5EF4-FFF2-40B4-BE49-F238E27FC236}">
                <a16:creationId xmlns:a16="http://schemas.microsoft.com/office/drawing/2014/main" id="{48291923-AECA-4BAF-AACE-96FF8EFC19A3}"/>
              </a:ext>
            </a:extLst>
          </p:cNvPr>
          <p:cNvPicPr>
            <a:picLocks noGrp="1" noChangeAspect="1"/>
          </p:cNvPicPr>
          <p:nvPr>
            <p:ph idx="1"/>
          </p:nvPr>
        </p:nvPicPr>
        <p:blipFill>
          <a:blip r:embed="rId2"/>
          <a:stretch>
            <a:fillRect/>
          </a:stretch>
        </p:blipFill>
        <p:spPr>
          <a:xfrm>
            <a:off x="1637852" y="1825625"/>
            <a:ext cx="8916295" cy="4351338"/>
          </a:xfrm>
          <a:prstGeom prst="rect">
            <a:avLst/>
          </a:prstGeom>
        </p:spPr>
      </p:pic>
    </p:spTree>
    <p:extLst>
      <p:ext uri="{BB962C8B-B14F-4D97-AF65-F5344CB8AC3E}">
        <p14:creationId xmlns:p14="http://schemas.microsoft.com/office/powerpoint/2010/main" val="312760676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2138CC-1693-431E-B1B1-04B567F82FAC}"/>
              </a:ext>
            </a:extLst>
          </p:cNvPr>
          <p:cNvSpPr>
            <a:spLocks noGrp="1"/>
          </p:cNvSpPr>
          <p:nvPr>
            <p:ph type="title"/>
          </p:nvPr>
        </p:nvSpPr>
        <p:spPr/>
        <p:txBody>
          <a:bodyPr/>
          <a:lstStyle/>
          <a:p>
            <a:r>
              <a:rPr lang="en-US" dirty="0"/>
              <a:t>Work Items – Support Issues</a:t>
            </a:r>
          </a:p>
        </p:txBody>
      </p:sp>
      <p:pic>
        <p:nvPicPr>
          <p:cNvPr id="7" name="Content Placeholder 6">
            <a:extLst>
              <a:ext uri="{FF2B5EF4-FFF2-40B4-BE49-F238E27FC236}">
                <a16:creationId xmlns:a16="http://schemas.microsoft.com/office/drawing/2014/main" id="{BC2F639D-F58E-4FDD-8AEA-743AA2E718EF}"/>
              </a:ext>
            </a:extLst>
          </p:cNvPr>
          <p:cNvPicPr>
            <a:picLocks noGrp="1" noChangeAspect="1"/>
          </p:cNvPicPr>
          <p:nvPr>
            <p:ph idx="1"/>
          </p:nvPr>
        </p:nvPicPr>
        <p:blipFill>
          <a:blip r:embed="rId2"/>
          <a:stretch>
            <a:fillRect/>
          </a:stretch>
        </p:blipFill>
        <p:spPr>
          <a:xfrm>
            <a:off x="2182733" y="1825625"/>
            <a:ext cx="7826534" cy="4351338"/>
          </a:xfrm>
          <a:prstGeom prst="rect">
            <a:avLst/>
          </a:prstGeom>
        </p:spPr>
      </p:pic>
    </p:spTree>
    <p:extLst>
      <p:ext uri="{BB962C8B-B14F-4D97-AF65-F5344CB8AC3E}">
        <p14:creationId xmlns:p14="http://schemas.microsoft.com/office/powerpoint/2010/main" val="343867986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2138CC-1693-431E-B1B1-04B567F82FAC}"/>
              </a:ext>
            </a:extLst>
          </p:cNvPr>
          <p:cNvSpPr>
            <a:spLocks noGrp="1"/>
          </p:cNvSpPr>
          <p:nvPr>
            <p:ph type="title"/>
          </p:nvPr>
        </p:nvSpPr>
        <p:spPr/>
        <p:txBody>
          <a:bodyPr/>
          <a:lstStyle/>
          <a:p>
            <a:r>
              <a:rPr lang="en-US" dirty="0"/>
              <a:t>Work Items – Service Requests (DSE)</a:t>
            </a:r>
          </a:p>
        </p:txBody>
      </p:sp>
      <p:pic>
        <p:nvPicPr>
          <p:cNvPr id="7" name="Content Placeholder 6">
            <a:extLst>
              <a:ext uri="{FF2B5EF4-FFF2-40B4-BE49-F238E27FC236}">
                <a16:creationId xmlns:a16="http://schemas.microsoft.com/office/drawing/2014/main" id="{680942F9-B900-4C1D-9C8E-39E51E22A5A2}"/>
              </a:ext>
            </a:extLst>
          </p:cNvPr>
          <p:cNvPicPr>
            <a:picLocks noGrp="1" noChangeAspect="1"/>
          </p:cNvPicPr>
          <p:nvPr>
            <p:ph idx="1"/>
          </p:nvPr>
        </p:nvPicPr>
        <p:blipFill>
          <a:blip r:embed="rId2"/>
          <a:stretch>
            <a:fillRect/>
          </a:stretch>
        </p:blipFill>
        <p:spPr>
          <a:xfrm>
            <a:off x="1637852" y="1825625"/>
            <a:ext cx="8916295" cy="4351338"/>
          </a:xfrm>
          <a:prstGeom prst="rect">
            <a:avLst/>
          </a:prstGeom>
        </p:spPr>
      </p:pic>
    </p:spTree>
    <p:extLst>
      <p:ext uri="{BB962C8B-B14F-4D97-AF65-F5344CB8AC3E}">
        <p14:creationId xmlns:p14="http://schemas.microsoft.com/office/powerpoint/2010/main" val="372201508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2138CC-1693-431E-B1B1-04B567F82FAC}"/>
              </a:ext>
            </a:extLst>
          </p:cNvPr>
          <p:cNvSpPr>
            <a:spLocks noGrp="1"/>
          </p:cNvSpPr>
          <p:nvPr>
            <p:ph type="title"/>
          </p:nvPr>
        </p:nvSpPr>
        <p:spPr/>
        <p:txBody>
          <a:bodyPr/>
          <a:lstStyle/>
          <a:p>
            <a:r>
              <a:rPr lang="en-US" dirty="0"/>
              <a:t>Work Items – Hotfix Requests</a:t>
            </a:r>
          </a:p>
        </p:txBody>
      </p:sp>
      <p:pic>
        <p:nvPicPr>
          <p:cNvPr id="7" name="Content Placeholder 6">
            <a:extLst>
              <a:ext uri="{FF2B5EF4-FFF2-40B4-BE49-F238E27FC236}">
                <a16:creationId xmlns:a16="http://schemas.microsoft.com/office/drawing/2014/main" id="{8033B627-8CA6-4ED3-B288-FBF0030BD651}"/>
              </a:ext>
            </a:extLst>
          </p:cNvPr>
          <p:cNvPicPr>
            <a:picLocks noGrp="1" noChangeAspect="1"/>
          </p:cNvPicPr>
          <p:nvPr>
            <p:ph idx="1"/>
          </p:nvPr>
        </p:nvPicPr>
        <p:blipFill>
          <a:blip r:embed="rId2"/>
          <a:stretch>
            <a:fillRect/>
          </a:stretch>
        </p:blipFill>
        <p:spPr>
          <a:xfrm>
            <a:off x="1637852" y="1825625"/>
            <a:ext cx="8916295" cy="4351338"/>
          </a:xfrm>
          <a:prstGeom prst="rect">
            <a:avLst/>
          </a:prstGeom>
        </p:spPr>
      </p:pic>
    </p:spTree>
    <p:extLst>
      <p:ext uri="{BB962C8B-B14F-4D97-AF65-F5344CB8AC3E}">
        <p14:creationId xmlns:p14="http://schemas.microsoft.com/office/powerpoint/2010/main" val="396696028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2138CC-1693-431E-B1B1-04B567F82FAC}"/>
              </a:ext>
            </a:extLst>
          </p:cNvPr>
          <p:cNvSpPr>
            <a:spLocks noGrp="1"/>
          </p:cNvSpPr>
          <p:nvPr>
            <p:ph type="title"/>
          </p:nvPr>
        </p:nvSpPr>
        <p:spPr/>
        <p:txBody>
          <a:bodyPr/>
          <a:lstStyle/>
          <a:p>
            <a:r>
              <a:rPr lang="en-US" dirty="0"/>
              <a:t>Work Items – Extensibility Support Requests</a:t>
            </a:r>
          </a:p>
        </p:txBody>
      </p:sp>
      <p:pic>
        <p:nvPicPr>
          <p:cNvPr id="7" name="Content Placeholder 6">
            <a:extLst>
              <a:ext uri="{FF2B5EF4-FFF2-40B4-BE49-F238E27FC236}">
                <a16:creationId xmlns:a16="http://schemas.microsoft.com/office/drawing/2014/main" id="{D2A31C40-806C-458F-AC48-88BC6D04FC39}"/>
              </a:ext>
            </a:extLst>
          </p:cNvPr>
          <p:cNvPicPr>
            <a:picLocks noGrp="1" noChangeAspect="1"/>
          </p:cNvPicPr>
          <p:nvPr>
            <p:ph idx="1"/>
          </p:nvPr>
        </p:nvPicPr>
        <p:blipFill>
          <a:blip r:embed="rId2"/>
          <a:stretch>
            <a:fillRect/>
          </a:stretch>
        </p:blipFill>
        <p:spPr>
          <a:xfrm>
            <a:off x="1637852" y="1825625"/>
            <a:ext cx="8916295" cy="4351338"/>
          </a:xfrm>
          <a:prstGeom prst="rect">
            <a:avLst/>
          </a:prstGeom>
        </p:spPr>
      </p:pic>
    </p:spTree>
    <p:extLst>
      <p:ext uri="{BB962C8B-B14F-4D97-AF65-F5344CB8AC3E}">
        <p14:creationId xmlns:p14="http://schemas.microsoft.com/office/powerpoint/2010/main" val="27711395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2138CC-1693-431E-B1B1-04B567F82FAC}"/>
              </a:ext>
            </a:extLst>
          </p:cNvPr>
          <p:cNvSpPr>
            <a:spLocks noGrp="1"/>
          </p:cNvSpPr>
          <p:nvPr>
            <p:ph type="title"/>
          </p:nvPr>
        </p:nvSpPr>
        <p:spPr/>
        <p:txBody>
          <a:bodyPr/>
          <a:lstStyle/>
          <a:p>
            <a:r>
              <a:rPr lang="en-US" dirty="0"/>
              <a:t>Work Items – Extensibility Support Requests</a:t>
            </a:r>
          </a:p>
        </p:txBody>
      </p:sp>
      <p:pic>
        <p:nvPicPr>
          <p:cNvPr id="7" name="Content Placeholder 6">
            <a:extLst>
              <a:ext uri="{FF2B5EF4-FFF2-40B4-BE49-F238E27FC236}">
                <a16:creationId xmlns:a16="http://schemas.microsoft.com/office/drawing/2014/main" id="{7893EAE8-91F0-42AA-949D-BA418E8B20F5}"/>
              </a:ext>
            </a:extLst>
          </p:cNvPr>
          <p:cNvPicPr>
            <a:picLocks noGrp="1" noChangeAspect="1"/>
          </p:cNvPicPr>
          <p:nvPr>
            <p:ph idx="1"/>
          </p:nvPr>
        </p:nvPicPr>
        <p:blipFill>
          <a:blip r:embed="rId2"/>
          <a:stretch>
            <a:fillRect/>
          </a:stretch>
        </p:blipFill>
        <p:spPr>
          <a:xfrm>
            <a:off x="2408188" y="1825625"/>
            <a:ext cx="7375623" cy="4351338"/>
          </a:xfrm>
          <a:prstGeom prst="rect">
            <a:avLst/>
          </a:prstGeom>
        </p:spPr>
      </p:pic>
    </p:spTree>
    <p:extLst>
      <p:ext uri="{BB962C8B-B14F-4D97-AF65-F5344CB8AC3E}">
        <p14:creationId xmlns:p14="http://schemas.microsoft.com/office/powerpoint/2010/main" val="21110618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a:extLst>
              <a:ext uri="{FF2B5EF4-FFF2-40B4-BE49-F238E27FC236}">
                <a16:creationId xmlns:a16="http://schemas.microsoft.com/office/drawing/2014/main" id="{03C49CDD-9FBE-43AE-8863-5F360CDE9442}"/>
              </a:ext>
            </a:extLst>
          </p:cNvPr>
          <p:cNvPicPr>
            <a:picLocks noChangeAspect="1" noChangeArrowheads="1"/>
          </p:cNvPicPr>
          <p:nvPr/>
        </p:nvPicPr>
        <p:blipFill>
          <a:blip r:embed="rId2">
            <a:alphaModFix amt="10000"/>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a:extLst>
              <a:ext uri="{FF2B5EF4-FFF2-40B4-BE49-F238E27FC236}">
                <a16:creationId xmlns:a16="http://schemas.microsoft.com/office/drawing/2014/main" id="{1E18CCEE-C2E4-4C98-9C5F-948B60A8B851}"/>
              </a:ext>
            </a:extLst>
          </p:cNvPr>
          <p:cNvSpPr>
            <a:spLocks noGrp="1"/>
          </p:cNvSpPr>
          <p:nvPr>
            <p:ph type="ctrTitle"/>
          </p:nvPr>
        </p:nvSpPr>
        <p:spPr/>
        <p:txBody>
          <a:bodyPr/>
          <a:lstStyle/>
          <a:p>
            <a:r>
              <a:rPr lang="en-US"/>
              <a:t>Topologies &amp; Tiers</a:t>
            </a:r>
            <a:endParaRPr lang="en-US" dirty="0"/>
          </a:p>
        </p:txBody>
      </p:sp>
      <p:sp>
        <p:nvSpPr>
          <p:cNvPr id="5" name="Subtitle 4">
            <a:extLst>
              <a:ext uri="{FF2B5EF4-FFF2-40B4-BE49-F238E27FC236}">
                <a16:creationId xmlns:a16="http://schemas.microsoft.com/office/drawing/2014/main" id="{AE7FFF1A-5FDD-4981-8D9A-719904081A65}"/>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9475122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26585-BA15-4044-9AA9-D15E1EFACAF4}"/>
              </a:ext>
            </a:extLst>
          </p:cNvPr>
          <p:cNvSpPr>
            <a:spLocks noGrp="1"/>
          </p:cNvSpPr>
          <p:nvPr>
            <p:ph type="title"/>
          </p:nvPr>
        </p:nvSpPr>
        <p:spPr/>
        <p:txBody>
          <a:bodyPr/>
          <a:lstStyle/>
          <a:p>
            <a:r>
              <a:rPr lang="en-US" dirty="0"/>
              <a:t>Waffle</a:t>
            </a:r>
          </a:p>
        </p:txBody>
      </p:sp>
      <p:pic>
        <p:nvPicPr>
          <p:cNvPr id="2050" name="Picture 2" descr="Waffles, Waffle Heart, Cake, Pastries, Sweet Food, Bake">
            <a:extLst>
              <a:ext uri="{FF2B5EF4-FFF2-40B4-BE49-F238E27FC236}">
                <a16:creationId xmlns:a16="http://schemas.microsoft.com/office/drawing/2014/main" id="{76422AC1-9E5D-49E5-A843-3E9BAAD187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15600" y="1"/>
            <a:ext cx="1676400" cy="1073944"/>
          </a:xfrm>
          <a:prstGeom prst="rect">
            <a:avLst/>
          </a:prstGeom>
          <a:noFill/>
          <a:extLst>
            <a:ext uri="{909E8E84-426E-40DD-AFC4-6F175D3DCCD1}">
              <a14:hiddenFill xmlns:a14="http://schemas.microsoft.com/office/drawing/2010/main">
                <a:solidFill>
                  <a:srgbClr val="FFFFFF"/>
                </a:solidFill>
              </a14:hiddenFill>
            </a:ext>
          </a:extLst>
        </p:spPr>
      </p:pic>
      <p:pic>
        <p:nvPicPr>
          <p:cNvPr id="9218" name="Picture 2">
            <a:extLst>
              <a:ext uri="{FF2B5EF4-FFF2-40B4-BE49-F238E27FC236}">
                <a16:creationId xmlns:a16="http://schemas.microsoft.com/office/drawing/2014/main" id="{D454F0AC-5F2C-4E44-8A85-43F90C5DF903}"/>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177838" y="1825625"/>
            <a:ext cx="7836323"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128150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0C19F3-0C77-4435-8A04-D16C0C9ABF38}"/>
              </a:ext>
            </a:extLst>
          </p:cNvPr>
          <p:cNvSpPr>
            <a:spLocks noGrp="1"/>
          </p:cNvSpPr>
          <p:nvPr>
            <p:ph type="title"/>
          </p:nvPr>
        </p:nvSpPr>
        <p:spPr/>
        <p:txBody>
          <a:bodyPr/>
          <a:lstStyle/>
          <a:p>
            <a:r>
              <a:rPr lang="en-US" dirty="0"/>
              <a:t>What is a topology?</a:t>
            </a:r>
          </a:p>
        </p:txBody>
      </p:sp>
      <p:sp>
        <p:nvSpPr>
          <p:cNvPr id="3" name="Content Placeholder 2">
            <a:extLst>
              <a:ext uri="{FF2B5EF4-FFF2-40B4-BE49-F238E27FC236}">
                <a16:creationId xmlns:a16="http://schemas.microsoft.com/office/drawing/2014/main" id="{7315A63C-6A1A-4204-81ED-C12548DB1C28}"/>
              </a:ext>
            </a:extLst>
          </p:cNvPr>
          <p:cNvSpPr>
            <a:spLocks noGrp="1"/>
          </p:cNvSpPr>
          <p:nvPr>
            <p:ph idx="1"/>
          </p:nvPr>
        </p:nvSpPr>
        <p:spPr/>
        <p:txBody>
          <a:bodyPr/>
          <a:lstStyle/>
          <a:p>
            <a:r>
              <a:rPr lang="en-US" dirty="0"/>
              <a:t>Describes the composition of the environment</a:t>
            </a:r>
          </a:p>
          <a:p>
            <a:pPr lvl="1"/>
            <a:r>
              <a:rPr lang="en-US" dirty="0"/>
              <a:t>Develop</a:t>
            </a:r>
          </a:p>
          <a:p>
            <a:pPr lvl="1"/>
            <a:r>
              <a:rPr lang="en-US" dirty="0"/>
              <a:t>Build and Test</a:t>
            </a:r>
          </a:p>
          <a:p>
            <a:pPr lvl="1"/>
            <a:r>
              <a:rPr lang="en-US" dirty="0"/>
              <a:t>Standard Acceptance Test</a:t>
            </a:r>
          </a:p>
          <a:p>
            <a:pPr lvl="1"/>
            <a:r>
              <a:rPr lang="en-US" dirty="0"/>
              <a:t>Demo</a:t>
            </a:r>
          </a:p>
          <a:p>
            <a:pPr lvl="1"/>
            <a:r>
              <a:rPr lang="en-US" dirty="0"/>
              <a:t>Operations (Production)</a:t>
            </a:r>
          </a:p>
          <a:p>
            <a:pPr lvl="1"/>
            <a:endParaRPr lang="en-US" dirty="0"/>
          </a:p>
        </p:txBody>
      </p:sp>
      <p:pic>
        <p:nvPicPr>
          <p:cNvPr id="4" name="Picture 3">
            <a:extLst>
              <a:ext uri="{FF2B5EF4-FFF2-40B4-BE49-F238E27FC236}">
                <a16:creationId xmlns:a16="http://schemas.microsoft.com/office/drawing/2014/main" id="{B3F7D72C-3882-4843-AECC-3D4A6EA234F1}"/>
              </a:ext>
            </a:extLst>
          </p:cNvPr>
          <p:cNvPicPr>
            <a:picLocks noChangeAspect="1"/>
          </p:cNvPicPr>
          <p:nvPr/>
        </p:nvPicPr>
        <p:blipFill>
          <a:blip r:embed="rId3"/>
          <a:stretch>
            <a:fillRect/>
          </a:stretch>
        </p:blipFill>
        <p:spPr>
          <a:xfrm>
            <a:off x="6096000" y="2615579"/>
            <a:ext cx="3666667" cy="2771429"/>
          </a:xfrm>
          <a:prstGeom prst="rect">
            <a:avLst/>
          </a:prstGeom>
        </p:spPr>
      </p:pic>
    </p:spTree>
    <p:extLst>
      <p:ext uri="{BB962C8B-B14F-4D97-AF65-F5344CB8AC3E}">
        <p14:creationId xmlns:p14="http://schemas.microsoft.com/office/powerpoint/2010/main" val="9079683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3FEB0C-3109-4BFD-A2E1-7951FC6DC458}"/>
              </a:ext>
            </a:extLst>
          </p:cNvPr>
          <p:cNvSpPr>
            <a:spLocks noGrp="1"/>
          </p:cNvSpPr>
          <p:nvPr>
            <p:ph type="title"/>
          </p:nvPr>
        </p:nvSpPr>
        <p:spPr/>
        <p:txBody>
          <a:bodyPr/>
          <a:lstStyle/>
          <a:p>
            <a:r>
              <a:rPr lang="en-US" dirty="0"/>
              <a:t>What is an environment purpose?</a:t>
            </a:r>
          </a:p>
        </p:txBody>
      </p:sp>
      <p:sp>
        <p:nvSpPr>
          <p:cNvPr id="3" name="Content Placeholder 2">
            <a:extLst>
              <a:ext uri="{FF2B5EF4-FFF2-40B4-BE49-F238E27FC236}">
                <a16:creationId xmlns:a16="http://schemas.microsoft.com/office/drawing/2014/main" id="{8A39C87C-869C-4BF0-B421-A0DFA7E06688}"/>
              </a:ext>
            </a:extLst>
          </p:cNvPr>
          <p:cNvSpPr>
            <a:spLocks noGrp="1"/>
          </p:cNvSpPr>
          <p:nvPr>
            <p:ph idx="1"/>
          </p:nvPr>
        </p:nvSpPr>
        <p:spPr/>
        <p:txBody>
          <a:bodyPr/>
          <a:lstStyle/>
          <a:p>
            <a:r>
              <a:rPr lang="en-US" dirty="0"/>
              <a:t>Why it exists – what it is for</a:t>
            </a:r>
          </a:p>
          <a:p>
            <a:pPr lvl="1"/>
            <a:r>
              <a:rPr lang="en-US" dirty="0"/>
              <a:t>Development</a:t>
            </a:r>
          </a:p>
          <a:p>
            <a:pPr lvl="1"/>
            <a:r>
              <a:rPr lang="en-US" dirty="0"/>
              <a:t>System Test</a:t>
            </a:r>
          </a:p>
          <a:p>
            <a:pPr lvl="1"/>
            <a:r>
              <a:rPr lang="en-US" dirty="0"/>
              <a:t>UAT</a:t>
            </a:r>
          </a:p>
          <a:p>
            <a:pPr lvl="1"/>
            <a:r>
              <a:rPr lang="en-US" dirty="0"/>
              <a:t>Performance Test</a:t>
            </a:r>
          </a:p>
          <a:p>
            <a:pPr lvl="1"/>
            <a:r>
              <a:rPr lang="en-US" dirty="0"/>
              <a:t>Training</a:t>
            </a:r>
          </a:p>
          <a:p>
            <a:pPr lvl="1"/>
            <a:r>
              <a:rPr lang="en-US" dirty="0"/>
              <a:t>Operations</a:t>
            </a:r>
          </a:p>
        </p:txBody>
      </p:sp>
      <p:pic>
        <p:nvPicPr>
          <p:cNvPr id="4" name="Picture 3">
            <a:extLst>
              <a:ext uri="{FF2B5EF4-FFF2-40B4-BE49-F238E27FC236}">
                <a16:creationId xmlns:a16="http://schemas.microsoft.com/office/drawing/2014/main" id="{056E8AEB-6A67-4971-99C7-333FCD9403E4}"/>
              </a:ext>
            </a:extLst>
          </p:cNvPr>
          <p:cNvPicPr>
            <a:picLocks noChangeAspect="1"/>
          </p:cNvPicPr>
          <p:nvPr/>
        </p:nvPicPr>
        <p:blipFill>
          <a:blip r:embed="rId2"/>
          <a:stretch>
            <a:fillRect/>
          </a:stretch>
        </p:blipFill>
        <p:spPr>
          <a:xfrm>
            <a:off x="6873624" y="1825625"/>
            <a:ext cx="3790476" cy="3571429"/>
          </a:xfrm>
          <a:prstGeom prst="rect">
            <a:avLst/>
          </a:prstGeom>
        </p:spPr>
      </p:pic>
    </p:spTree>
    <p:extLst>
      <p:ext uri="{BB962C8B-B14F-4D97-AF65-F5344CB8AC3E}">
        <p14:creationId xmlns:p14="http://schemas.microsoft.com/office/powerpoint/2010/main" val="26576176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734CDB-F686-4BEE-BA95-2588EF2B7E76}"/>
              </a:ext>
            </a:extLst>
          </p:cNvPr>
          <p:cNvSpPr>
            <a:spLocks noGrp="1"/>
          </p:cNvSpPr>
          <p:nvPr>
            <p:ph type="title"/>
          </p:nvPr>
        </p:nvSpPr>
        <p:spPr/>
        <p:txBody>
          <a:bodyPr/>
          <a:lstStyle/>
          <a:p>
            <a:r>
              <a:rPr lang="en-US" dirty="0"/>
              <a:t>What is a tier?</a:t>
            </a:r>
          </a:p>
        </p:txBody>
      </p:sp>
      <p:sp>
        <p:nvSpPr>
          <p:cNvPr id="3" name="Content Placeholder 2">
            <a:extLst>
              <a:ext uri="{FF2B5EF4-FFF2-40B4-BE49-F238E27FC236}">
                <a16:creationId xmlns:a16="http://schemas.microsoft.com/office/drawing/2014/main" id="{B531F9DC-534B-4819-85F5-CFE39C529B95}"/>
              </a:ext>
            </a:extLst>
          </p:cNvPr>
          <p:cNvSpPr>
            <a:spLocks noGrp="1"/>
          </p:cNvSpPr>
          <p:nvPr>
            <p:ph idx="1"/>
          </p:nvPr>
        </p:nvSpPr>
        <p:spPr/>
        <p:txBody>
          <a:bodyPr/>
          <a:lstStyle/>
          <a:p>
            <a:r>
              <a:rPr lang="en-US" dirty="0"/>
              <a:t>Describe the scale or size of the environment</a:t>
            </a:r>
          </a:p>
          <a:p>
            <a:pPr lvl="1"/>
            <a:r>
              <a:rPr lang="en-US" dirty="0"/>
              <a:t>Tier 1 – 5</a:t>
            </a:r>
          </a:p>
          <a:p>
            <a:pPr lvl="1"/>
            <a:r>
              <a:rPr lang="en-US" dirty="0"/>
              <a:t>1 is the smallest</a:t>
            </a:r>
          </a:p>
          <a:p>
            <a:pPr lvl="1"/>
            <a:r>
              <a:rPr lang="en-US" dirty="0"/>
              <a:t>5 is the largest</a:t>
            </a:r>
          </a:p>
          <a:p>
            <a:pPr lvl="1"/>
            <a:r>
              <a:rPr lang="en-US" dirty="0"/>
              <a:t>Sizing to tier is relative and does not translate to exact number of specific with specific roles</a:t>
            </a:r>
          </a:p>
          <a:p>
            <a:pPr lvl="1"/>
            <a:r>
              <a:rPr lang="en-US" dirty="0"/>
              <a:t>I.e.; T5 could be 20 or 50 AOS servers</a:t>
            </a:r>
          </a:p>
          <a:p>
            <a:pPr lvl="1"/>
            <a:r>
              <a:rPr lang="en-US" dirty="0"/>
              <a:t>Sizing worksheet (Don’t forget it)</a:t>
            </a:r>
          </a:p>
        </p:txBody>
      </p:sp>
    </p:spTree>
    <p:extLst>
      <p:ext uri="{BB962C8B-B14F-4D97-AF65-F5344CB8AC3E}">
        <p14:creationId xmlns:p14="http://schemas.microsoft.com/office/powerpoint/2010/main" val="150458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FEF0D1-F002-479D-921E-7E42B8C04D5E}"/>
              </a:ext>
            </a:extLst>
          </p:cNvPr>
          <p:cNvSpPr>
            <a:spLocks noGrp="1"/>
          </p:cNvSpPr>
          <p:nvPr>
            <p:ph type="title"/>
          </p:nvPr>
        </p:nvSpPr>
        <p:spPr/>
        <p:txBody>
          <a:bodyPr/>
          <a:lstStyle/>
          <a:p>
            <a:r>
              <a:rPr lang="en-US" dirty="0"/>
              <a:t>Tier Chart</a:t>
            </a:r>
          </a:p>
        </p:txBody>
      </p:sp>
      <p:pic>
        <p:nvPicPr>
          <p:cNvPr id="2050" name="Picture 2" descr="Environment purpose and complexity">
            <a:extLst>
              <a:ext uri="{FF2B5EF4-FFF2-40B4-BE49-F238E27FC236}">
                <a16:creationId xmlns:a16="http://schemas.microsoft.com/office/drawing/2014/main" id="{EE21E4A8-0830-42E9-AC2C-A5F51DEEB30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838200" y="1682762"/>
            <a:ext cx="10515600" cy="44116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09323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45801-9C56-4270-98FC-952A70B08D58}"/>
              </a:ext>
            </a:extLst>
          </p:cNvPr>
          <p:cNvSpPr>
            <a:spLocks noGrp="1"/>
          </p:cNvSpPr>
          <p:nvPr>
            <p:ph type="title"/>
          </p:nvPr>
        </p:nvSpPr>
        <p:spPr/>
        <p:txBody>
          <a:bodyPr/>
          <a:lstStyle/>
          <a:p>
            <a:r>
              <a:rPr lang="en-US" dirty="0"/>
              <a:t>What is an environment type?</a:t>
            </a:r>
          </a:p>
        </p:txBody>
      </p:sp>
      <p:sp>
        <p:nvSpPr>
          <p:cNvPr id="3" name="Content Placeholder 2">
            <a:extLst>
              <a:ext uri="{FF2B5EF4-FFF2-40B4-BE49-F238E27FC236}">
                <a16:creationId xmlns:a16="http://schemas.microsoft.com/office/drawing/2014/main" id="{8D9E378B-15E6-495F-97C1-2F2589A535BE}"/>
              </a:ext>
            </a:extLst>
          </p:cNvPr>
          <p:cNvSpPr>
            <a:spLocks noGrp="1"/>
          </p:cNvSpPr>
          <p:nvPr>
            <p:ph idx="1"/>
          </p:nvPr>
        </p:nvSpPr>
        <p:spPr/>
        <p:txBody>
          <a:bodyPr>
            <a:normAutofit lnSpcReduction="10000"/>
          </a:bodyPr>
          <a:lstStyle/>
          <a:p>
            <a:r>
              <a:rPr lang="en-US" dirty="0"/>
              <a:t>Standard</a:t>
            </a:r>
          </a:p>
          <a:p>
            <a:pPr lvl="1"/>
            <a:r>
              <a:rPr lang="en-US" dirty="0"/>
              <a:t>This environment is </a:t>
            </a:r>
            <a:r>
              <a:rPr lang="en-US" b="1" dirty="0"/>
              <a:t>included</a:t>
            </a:r>
            <a:r>
              <a:rPr lang="en-US" dirty="0"/>
              <a:t> in the standard offer and is managed by Microsoft in a Microsoft subscription. Standard environments include the production environment, a Tier-2 Standard Acceptance Test environment, and one Tier-1 develop and test environment. No separate Azure billing.</a:t>
            </a:r>
          </a:p>
          <a:p>
            <a:r>
              <a:rPr lang="en-US" dirty="0"/>
              <a:t>Add-On</a:t>
            </a:r>
          </a:p>
          <a:p>
            <a:pPr lvl="1"/>
            <a:r>
              <a:rPr lang="en-US" dirty="0"/>
              <a:t>The add-on environments are in a Microsoft-managed subscription that the customer has purchased in addition to the standard offer. For example, an add-on environment might be an additional Tier-4 environment for performance testing. Additional SKU with no separate Azure bill.</a:t>
            </a:r>
          </a:p>
        </p:txBody>
      </p:sp>
    </p:spTree>
    <p:extLst>
      <p:ext uri="{BB962C8B-B14F-4D97-AF65-F5344CB8AC3E}">
        <p14:creationId xmlns:p14="http://schemas.microsoft.com/office/powerpoint/2010/main" val="2398523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9EE769-DFD0-4F1C-86AF-2A60940F4139}"/>
              </a:ext>
            </a:extLst>
          </p:cNvPr>
          <p:cNvSpPr>
            <a:spLocks noGrp="1"/>
          </p:cNvSpPr>
          <p:nvPr>
            <p:ph type="title"/>
          </p:nvPr>
        </p:nvSpPr>
        <p:spPr/>
        <p:txBody>
          <a:bodyPr/>
          <a:lstStyle/>
          <a:p>
            <a:r>
              <a:rPr lang="en-US" dirty="0"/>
              <a:t>What is an environment type? (cont.)</a:t>
            </a:r>
          </a:p>
        </p:txBody>
      </p:sp>
      <p:sp>
        <p:nvSpPr>
          <p:cNvPr id="3" name="Content Placeholder 2">
            <a:extLst>
              <a:ext uri="{FF2B5EF4-FFF2-40B4-BE49-F238E27FC236}">
                <a16:creationId xmlns:a16="http://schemas.microsoft.com/office/drawing/2014/main" id="{720AC062-8780-4838-9A80-D1C8F0A133C8}"/>
              </a:ext>
            </a:extLst>
          </p:cNvPr>
          <p:cNvSpPr>
            <a:spLocks noGrp="1"/>
          </p:cNvSpPr>
          <p:nvPr>
            <p:ph idx="1"/>
          </p:nvPr>
        </p:nvSpPr>
        <p:spPr/>
        <p:txBody>
          <a:bodyPr>
            <a:normAutofit/>
          </a:bodyPr>
          <a:lstStyle/>
          <a:p>
            <a:r>
              <a:rPr lang="en-US" dirty="0"/>
              <a:t>Cloud-Hosted</a:t>
            </a:r>
          </a:p>
          <a:p>
            <a:pPr lvl="1"/>
            <a:r>
              <a:rPr lang="en-US" dirty="0"/>
              <a:t>additional environments that are managed by the customer or partner in a customer or partner Microsoft Azure subscription. A cloud-hosted environment can include a Tier-1 demo environment. No additional SKU but has separate azure bill.</a:t>
            </a:r>
          </a:p>
          <a:p>
            <a:r>
              <a:rPr lang="en-US" dirty="0"/>
              <a:t>Environment Image (VHD)</a:t>
            </a:r>
          </a:p>
          <a:p>
            <a:pPr lvl="1"/>
            <a:r>
              <a:rPr lang="en-US" dirty="0"/>
              <a:t>additional Tier-1 environments are hosted on-premises by using a virtual hard disk (VHD) that can be downloaded from Microsoft Dynamics Lifecycle Services (LCS). Can be hosted locally on your laptop/desktop or your data center. Can be converted to other virtualization platforms and duplicated for multiple develops</a:t>
            </a:r>
          </a:p>
          <a:p>
            <a:pPr lvl="1"/>
            <a:endParaRPr lang="en-US" dirty="0"/>
          </a:p>
        </p:txBody>
      </p:sp>
    </p:spTree>
    <p:extLst>
      <p:ext uri="{BB962C8B-B14F-4D97-AF65-F5344CB8AC3E}">
        <p14:creationId xmlns:p14="http://schemas.microsoft.com/office/powerpoint/2010/main" val="3404940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65C904-17A9-4BA4-99AD-761E6EA6E9EC}"/>
              </a:ext>
            </a:extLst>
          </p:cNvPr>
          <p:cNvSpPr>
            <a:spLocks noGrp="1"/>
          </p:cNvSpPr>
          <p:nvPr>
            <p:ph type="title"/>
          </p:nvPr>
        </p:nvSpPr>
        <p:spPr/>
        <p:txBody>
          <a:bodyPr/>
          <a:lstStyle/>
          <a:p>
            <a:r>
              <a:rPr lang="en-US" dirty="0"/>
              <a:t>Available Topologies</a:t>
            </a:r>
          </a:p>
        </p:txBody>
      </p:sp>
      <p:sp>
        <p:nvSpPr>
          <p:cNvPr id="3" name="Content Placeholder 2">
            <a:extLst>
              <a:ext uri="{FF2B5EF4-FFF2-40B4-BE49-F238E27FC236}">
                <a16:creationId xmlns:a16="http://schemas.microsoft.com/office/drawing/2014/main" id="{F5C883E1-BCB5-4D4E-83CD-C4343B1A4C3B}"/>
              </a:ext>
            </a:extLst>
          </p:cNvPr>
          <p:cNvSpPr>
            <a:spLocks noGrp="1"/>
          </p:cNvSpPr>
          <p:nvPr>
            <p:ph idx="1"/>
          </p:nvPr>
        </p:nvSpPr>
        <p:spPr>
          <a:xfrm>
            <a:off x="838200" y="1600200"/>
            <a:ext cx="5061080" cy="4576763"/>
          </a:xfrm>
        </p:spPr>
        <p:txBody>
          <a:bodyPr/>
          <a:lstStyle/>
          <a:p>
            <a:r>
              <a:rPr lang="en-US" dirty="0"/>
              <a:t>Develop for T1 “</a:t>
            </a:r>
            <a:r>
              <a:rPr lang="en-US" dirty="0" err="1"/>
              <a:t>Onebox</a:t>
            </a:r>
            <a:r>
              <a:rPr lang="en-US" dirty="0"/>
              <a:t>”</a:t>
            </a:r>
          </a:p>
          <a:p>
            <a:r>
              <a:rPr lang="en-US" dirty="0"/>
              <a:t>Build and Test for T1 “</a:t>
            </a:r>
            <a:r>
              <a:rPr lang="en-US" dirty="0" err="1"/>
              <a:t>Onebox</a:t>
            </a:r>
            <a:r>
              <a:rPr lang="en-US" dirty="0"/>
              <a:t>”</a:t>
            </a:r>
          </a:p>
          <a:p>
            <a:r>
              <a:rPr lang="en-US" dirty="0"/>
              <a:t>Sandbox for T2+</a:t>
            </a:r>
          </a:p>
          <a:p>
            <a:r>
              <a:rPr lang="en-US" dirty="0"/>
              <a:t>Operations for T2+</a:t>
            </a:r>
          </a:p>
        </p:txBody>
      </p:sp>
      <p:pic>
        <p:nvPicPr>
          <p:cNvPr id="3074" name="Picture 2" descr="Legoland, Starwars, Kriegder Star, Lego Blocks">
            <a:extLst>
              <a:ext uri="{FF2B5EF4-FFF2-40B4-BE49-F238E27FC236}">
                <a16:creationId xmlns:a16="http://schemas.microsoft.com/office/drawing/2014/main" id="{B17D9542-43D6-4557-8ED3-CBA0BBB98A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99280" y="1660849"/>
            <a:ext cx="6286500" cy="4191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7231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854075-D837-44B8-BF6B-39BF8EA4E5A7}"/>
              </a:ext>
            </a:extLst>
          </p:cNvPr>
          <p:cNvSpPr>
            <a:spLocks noGrp="1"/>
          </p:cNvSpPr>
          <p:nvPr>
            <p:ph type="title"/>
          </p:nvPr>
        </p:nvSpPr>
        <p:spPr/>
        <p:txBody>
          <a:bodyPr/>
          <a:lstStyle/>
          <a:p>
            <a:r>
              <a:rPr lang="en-US" dirty="0"/>
              <a:t>Major Tier Differences</a:t>
            </a:r>
          </a:p>
        </p:txBody>
      </p:sp>
      <p:pic>
        <p:nvPicPr>
          <p:cNvPr id="4" name="Content Placeholder 3">
            <a:extLst>
              <a:ext uri="{FF2B5EF4-FFF2-40B4-BE49-F238E27FC236}">
                <a16:creationId xmlns:a16="http://schemas.microsoft.com/office/drawing/2014/main" id="{F8BE272C-2476-4329-B2A7-8994AD28D85E}"/>
              </a:ext>
            </a:extLst>
          </p:cNvPr>
          <p:cNvPicPr>
            <a:picLocks noGrp="1"/>
          </p:cNvPicPr>
          <p:nvPr>
            <p:ph idx="1"/>
          </p:nvPr>
        </p:nvPicPr>
        <p:blipFill>
          <a:blip r:embed="rId2"/>
          <a:stretch>
            <a:fillRect/>
          </a:stretch>
        </p:blipFill>
        <p:spPr>
          <a:xfrm>
            <a:off x="2529171" y="1600200"/>
            <a:ext cx="7133658" cy="4576763"/>
          </a:xfrm>
          <a:prstGeom prst="rect">
            <a:avLst/>
          </a:prstGeom>
        </p:spPr>
      </p:pic>
    </p:spTree>
    <p:extLst>
      <p:ext uri="{BB962C8B-B14F-4D97-AF65-F5344CB8AC3E}">
        <p14:creationId xmlns:p14="http://schemas.microsoft.com/office/powerpoint/2010/main" val="1003523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75FF0D-445C-4477-BC23-0CA648CE875D}"/>
              </a:ext>
            </a:extLst>
          </p:cNvPr>
          <p:cNvSpPr>
            <a:spLocks noGrp="1"/>
          </p:cNvSpPr>
          <p:nvPr>
            <p:ph type="title"/>
          </p:nvPr>
        </p:nvSpPr>
        <p:spPr/>
        <p:txBody>
          <a:bodyPr/>
          <a:lstStyle/>
          <a:p>
            <a:r>
              <a:rPr lang="en-US" dirty="0"/>
              <a:t>Design Time vs Run Time</a:t>
            </a:r>
          </a:p>
        </p:txBody>
      </p:sp>
      <p:sp>
        <p:nvSpPr>
          <p:cNvPr id="3" name="Content Placeholder 2">
            <a:extLst>
              <a:ext uri="{FF2B5EF4-FFF2-40B4-BE49-F238E27FC236}">
                <a16:creationId xmlns:a16="http://schemas.microsoft.com/office/drawing/2014/main" id="{24519220-E582-47C1-BE63-599F2B60F56F}"/>
              </a:ext>
            </a:extLst>
          </p:cNvPr>
          <p:cNvSpPr>
            <a:spLocks noGrp="1"/>
          </p:cNvSpPr>
          <p:nvPr>
            <p:ph idx="1"/>
          </p:nvPr>
        </p:nvSpPr>
        <p:spPr/>
        <p:txBody>
          <a:bodyPr/>
          <a:lstStyle/>
          <a:p>
            <a:r>
              <a:rPr lang="en-US" b="1" dirty="0"/>
              <a:t>Design time </a:t>
            </a:r>
            <a:endParaRPr lang="en-US" dirty="0"/>
          </a:p>
          <a:p>
            <a:pPr lvl="1"/>
            <a:r>
              <a:rPr lang="en-US" dirty="0"/>
              <a:t>Has source code</a:t>
            </a:r>
          </a:p>
          <a:p>
            <a:pPr lvl="1"/>
            <a:r>
              <a:rPr lang="en-US" dirty="0"/>
              <a:t>Can develop here</a:t>
            </a:r>
          </a:p>
          <a:p>
            <a:pPr lvl="1"/>
            <a:r>
              <a:rPr lang="en-US" dirty="0"/>
              <a:t>Easy to debug</a:t>
            </a:r>
          </a:p>
          <a:p>
            <a:r>
              <a:rPr lang="en-US" b="1" dirty="0"/>
              <a:t>Runtime</a:t>
            </a:r>
          </a:p>
          <a:p>
            <a:pPr lvl="1"/>
            <a:r>
              <a:rPr lang="en-US" dirty="0"/>
              <a:t>Has binaries from code – compiled code</a:t>
            </a:r>
          </a:p>
          <a:p>
            <a:pPr lvl="1"/>
            <a:r>
              <a:rPr lang="en-US" dirty="0"/>
              <a:t>Cannot develop here but better performance</a:t>
            </a:r>
          </a:p>
          <a:p>
            <a:pPr lvl="1"/>
            <a:r>
              <a:rPr lang="en-US" dirty="0"/>
              <a:t>Can debug but not as easy – can be involved</a:t>
            </a:r>
          </a:p>
        </p:txBody>
      </p:sp>
      <p:pic>
        <p:nvPicPr>
          <p:cNvPr id="5122" name="Picture 2" descr="Star Wars, Lightsaber, Science Fiction, Starwars">
            <a:extLst>
              <a:ext uri="{FF2B5EF4-FFF2-40B4-BE49-F238E27FC236}">
                <a16:creationId xmlns:a16="http://schemas.microsoft.com/office/drawing/2014/main" id="{64E60C76-915E-443A-B394-463FF54BF4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4724400"/>
            <a:ext cx="9144000" cy="228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49824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6" name="Picture 4">
            <a:extLst>
              <a:ext uri="{FF2B5EF4-FFF2-40B4-BE49-F238E27FC236}">
                <a16:creationId xmlns:a16="http://schemas.microsoft.com/office/drawing/2014/main" id="{2D9C1A84-BAA7-4F63-BB77-5286013EEE91}"/>
              </a:ext>
            </a:extLst>
          </p:cNvPr>
          <p:cNvPicPr>
            <a:picLocks noChangeAspect="1" noChangeArrowheads="1"/>
          </p:cNvPicPr>
          <p:nvPr/>
        </p:nvPicPr>
        <p:blipFill>
          <a:blip r:embed="rId2">
            <a:alphaModFix amt="10000"/>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a:extLst>
              <a:ext uri="{FF2B5EF4-FFF2-40B4-BE49-F238E27FC236}">
                <a16:creationId xmlns:a16="http://schemas.microsoft.com/office/drawing/2014/main" id="{D9E0F28C-1F00-4C48-B710-0A87E7414BC8}"/>
              </a:ext>
            </a:extLst>
          </p:cNvPr>
          <p:cNvSpPr>
            <a:spLocks noGrp="1"/>
          </p:cNvSpPr>
          <p:nvPr>
            <p:ph type="ctrTitle"/>
          </p:nvPr>
        </p:nvSpPr>
        <p:spPr/>
        <p:txBody>
          <a:bodyPr/>
          <a:lstStyle/>
          <a:p>
            <a:r>
              <a:rPr lang="en-US" dirty="0"/>
              <a:t>Azure &amp; Environments</a:t>
            </a:r>
          </a:p>
        </p:txBody>
      </p:sp>
      <p:sp>
        <p:nvSpPr>
          <p:cNvPr id="5" name="Subtitle 4">
            <a:extLst>
              <a:ext uri="{FF2B5EF4-FFF2-40B4-BE49-F238E27FC236}">
                <a16:creationId xmlns:a16="http://schemas.microsoft.com/office/drawing/2014/main" id="{EC9915E9-9DA6-4136-A37C-CC2A18809836}"/>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2578605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011015-C699-4E23-BABB-5032707AD104}"/>
              </a:ext>
            </a:extLst>
          </p:cNvPr>
          <p:cNvSpPr>
            <a:spLocks noGrp="1"/>
          </p:cNvSpPr>
          <p:nvPr>
            <p:ph type="title"/>
          </p:nvPr>
        </p:nvSpPr>
        <p:spPr/>
        <p:txBody>
          <a:bodyPr/>
          <a:lstStyle/>
          <a:p>
            <a:r>
              <a:rPr lang="en-US" dirty="0"/>
              <a:t>Hamburger</a:t>
            </a:r>
          </a:p>
        </p:txBody>
      </p:sp>
      <p:pic>
        <p:nvPicPr>
          <p:cNvPr id="5" name="Content Placeholder 4">
            <a:extLst>
              <a:ext uri="{FF2B5EF4-FFF2-40B4-BE49-F238E27FC236}">
                <a16:creationId xmlns:a16="http://schemas.microsoft.com/office/drawing/2014/main" id="{FF4EB181-7DEE-4D67-81BD-51E7CAF5AFE7}"/>
              </a:ext>
            </a:extLst>
          </p:cNvPr>
          <p:cNvPicPr>
            <a:picLocks noGrp="1" noChangeAspect="1"/>
          </p:cNvPicPr>
          <p:nvPr>
            <p:ph idx="1"/>
          </p:nvPr>
        </p:nvPicPr>
        <p:blipFill>
          <a:blip r:embed="rId3"/>
          <a:stretch>
            <a:fillRect/>
          </a:stretch>
        </p:blipFill>
        <p:spPr>
          <a:xfrm>
            <a:off x="2182733" y="1825625"/>
            <a:ext cx="7826534" cy="4351338"/>
          </a:xfrm>
          <a:prstGeom prst="rect">
            <a:avLst/>
          </a:prstGeom>
        </p:spPr>
      </p:pic>
      <p:pic>
        <p:nvPicPr>
          <p:cNvPr id="1026" name="Picture 2" descr="Hamburger, Burger, Barbeque, Bbq, Beef, Bun">
            <a:extLst>
              <a:ext uri="{FF2B5EF4-FFF2-40B4-BE49-F238E27FC236}">
                <a16:creationId xmlns:a16="http://schemas.microsoft.com/office/drawing/2014/main" id="{F7C32C4A-3A9F-4A04-8884-BA8C00D4F61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88102" y="0"/>
            <a:ext cx="1503898" cy="11314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914165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734CDB-F686-4BEE-BA95-2588EF2B7E76}"/>
              </a:ext>
            </a:extLst>
          </p:cNvPr>
          <p:cNvSpPr>
            <a:spLocks noGrp="1"/>
          </p:cNvSpPr>
          <p:nvPr>
            <p:ph type="title"/>
          </p:nvPr>
        </p:nvSpPr>
        <p:spPr/>
        <p:txBody>
          <a:bodyPr/>
          <a:lstStyle/>
          <a:p>
            <a:r>
              <a:rPr lang="en-US" dirty="0"/>
              <a:t>The cloud costs money</a:t>
            </a:r>
          </a:p>
        </p:txBody>
      </p:sp>
      <p:sp>
        <p:nvSpPr>
          <p:cNvPr id="3" name="Content Placeholder 2">
            <a:extLst>
              <a:ext uri="{FF2B5EF4-FFF2-40B4-BE49-F238E27FC236}">
                <a16:creationId xmlns:a16="http://schemas.microsoft.com/office/drawing/2014/main" id="{B531F9DC-534B-4819-85F5-CFE39C529B95}"/>
              </a:ext>
            </a:extLst>
          </p:cNvPr>
          <p:cNvSpPr>
            <a:spLocks noGrp="1"/>
          </p:cNvSpPr>
          <p:nvPr>
            <p:ph idx="1"/>
          </p:nvPr>
        </p:nvSpPr>
        <p:spPr/>
        <p:txBody>
          <a:bodyPr/>
          <a:lstStyle/>
          <a:p>
            <a:r>
              <a:rPr lang="en-US" dirty="0"/>
              <a:t>Reduce waste</a:t>
            </a:r>
          </a:p>
          <a:p>
            <a:r>
              <a:rPr lang="en-US" dirty="0"/>
              <a:t>Size appropriately</a:t>
            </a:r>
          </a:p>
          <a:p>
            <a:pPr lvl="1"/>
            <a:r>
              <a:rPr lang="en-US" dirty="0"/>
              <a:t>Easy to over size to review periodically</a:t>
            </a:r>
          </a:p>
          <a:p>
            <a:r>
              <a:rPr lang="en-US" dirty="0"/>
              <a:t>Allocate machines to individuals</a:t>
            </a:r>
          </a:p>
          <a:p>
            <a:pPr lvl="1"/>
            <a:r>
              <a:rPr lang="en-US" dirty="0"/>
              <a:t>If for development, make them a contributor on that machine so they can manage its uptime</a:t>
            </a:r>
          </a:p>
          <a:p>
            <a:pPr lvl="1"/>
            <a:r>
              <a:rPr lang="en-US" dirty="0"/>
              <a:t>Use Tags in the Azure Portal</a:t>
            </a:r>
          </a:p>
        </p:txBody>
      </p:sp>
      <p:pic>
        <p:nvPicPr>
          <p:cNvPr id="6146" name="Picture 2" descr="Spaceship, Model, Isolated, Space Ship Model, Starwars">
            <a:extLst>
              <a:ext uri="{FF2B5EF4-FFF2-40B4-BE49-F238E27FC236}">
                <a16:creationId xmlns:a16="http://schemas.microsoft.com/office/drawing/2014/main" id="{640C54BB-D965-48C2-AB4F-538978A878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53400" y="268061"/>
            <a:ext cx="3732836" cy="2457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5827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4A9991-7591-4211-BC93-BC2587CE6C0A}"/>
              </a:ext>
            </a:extLst>
          </p:cNvPr>
          <p:cNvSpPr>
            <a:spLocks noGrp="1"/>
          </p:cNvSpPr>
          <p:nvPr>
            <p:ph type="title"/>
          </p:nvPr>
        </p:nvSpPr>
        <p:spPr/>
        <p:txBody>
          <a:bodyPr/>
          <a:lstStyle/>
          <a:p>
            <a:r>
              <a:rPr lang="en-US" dirty="0"/>
              <a:t>Schedule</a:t>
            </a:r>
          </a:p>
        </p:txBody>
      </p:sp>
      <p:sp>
        <p:nvSpPr>
          <p:cNvPr id="3" name="Content Placeholder 2">
            <a:extLst>
              <a:ext uri="{FF2B5EF4-FFF2-40B4-BE49-F238E27FC236}">
                <a16:creationId xmlns:a16="http://schemas.microsoft.com/office/drawing/2014/main" id="{74225E54-A9F3-4545-9EFF-BE0F91950528}"/>
              </a:ext>
            </a:extLst>
          </p:cNvPr>
          <p:cNvSpPr>
            <a:spLocks noGrp="1"/>
          </p:cNvSpPr>
          <p:nvPr>
            <p:ph idx="1"/>
          </p:nvPr>
        </p:nvSpPr>
        <p:spPr/>
        <p:txBody>
          <a:bodyPr/>
          <a:lstStyle/>
          <a:p>
            <a:r>
              <a:rPr lang="en-US" dirty="0"/>
              <a:t>Auto Shutdown</a:t>
            </a:r>
          </a:p>
          <a:p>
            <a:pPr lvl="1"/>
            <a:r>
              <a:rPr lang="en-US" dirty="0"/>
              <a:t>You can set auto shutdown times with email to webhook messages – send those to the assigned person</a:t>
            </a:r>
          </a:p>
          <a:p>
            <a:r>
              <a:rPr lang="en-US" dirty="0"/>
              <a:t>Start and Stop Scripts</a:t>
            </a:r>
          </a:p>
          <a:p>
            <a:pPr lvl="1"/>
            <a:r>
              <a:rPr lang="en-US" dirty="0"/>
              <a:t>Start and stop VMs are specific times</a:t>
            </a:r>
          </a:p>
          <a:p>
            <a:pPr lvl="1"/>
            <a:r>
              <a:rPr lang="en-US" dirty="0"/>
              <a:t>MSFT provides a tool to do this that requires some setup</a:t>
            </a:r>
          </a:p>
          <a:p>
            <a:pPr lvl="1"/>
            <a:r>
              <a:rPr lang="en-US" dirty="0"/>
              <a:t>Others have a free/paid service to help</a:t>
            </a:r>
          </a:p>
          <a:p>
            <a:pPr lvl="2"/>
            <a:r>
              <a:rPr lang="en-US" dirty="0"/>
              <a:t>Skyplug.io</a:t>
            </a:r>
          </a:p>
          <a:p>
            <a:pPr lvl="2"/>
            <a:r>
              <a:rPr lang="en-US" dirty="0"/>
              <a:t>VMPower.com</a:t>
            </a:r>
          </a:p>
        </p:txBody>
      </p:sp>
    </p:spTree>
    <p:extLst>
      <p:ext uri="{BB962C8B-B14F-4D97-AF65-F5344CB8AC3E}">
        <p14:creationId xmlns:p14="http://schemas.microsoft.com/office/powerpoint/2010/main" val="1332894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9B5707-1643-410C-8742-D0739AD3B68A}"/>
              </a:ext>
            </a:extLst>
          </p:cNvPr>
          <p:cNvSpPr>
            <a:spLocks noGrp="1"/>
          </p:cNvSpPr>
          <p:nvPr>
            <p:ph type="title"/>
          </p:nvPr>
        </p:nvSpPr>
        <p:spPr/>
        <p:txBody>
          <a:bodyPr/>
          <a:lstStyle/>
          <a:p>
            <a:r>
              <a:rPr lang="en-US" dirty="0"/>
              <a:t>“Gotchas”</a:t>
            </a:r>
          </a:p>
        </p:txBody>
      </p:sp>
      <p:sp>
        <p:nvSpPr>
          <p:cNvPr id="3" name="Content Placeholder 2">
            <a:extLst>
              <a:ext uri="{FF2B5EF4-FFF2-40B4-BE49-F238E27FC236}">
                <a16:creationId xmlns:a16="http://schemas.microsoft.com/office/drawing/2014/main" id="{08E5588D-AB32-409F-9D51-DF686F58F5CA}"/>
              </a:ext>
            </a:extLst>
          </p:cNvPr>
          <p:cNvSpPr>
            <a:spLocks noGrp="1"/>
          </p:cNvSpPr>
          <p:nvPr>
            <p:ph idx="1"/>
          </p:nvPr>
        </p:nvSpPr>
        <p:spPr>
          <a:xfrm>
            <a:off x="838200" y="1600200"/>
            <a:ext cx="6019800" cy="4576763"/>
          </a:xfrm>
        </p:spPr>
        <p:txBody>
          <a:bodyPr/>
          <a:lstStyle/>
          <a:p>
            <a:pPr lvl="1"/>
            <a:r>
              <a:rPr lang="en-US" dirty="0"/>
              <a:t>Shutdown does not mean no longer billing</a:t>
            </a:r>
          </a:p>
          <a:p>
            <a:pPr lvl="1"/>
            <a:r>
              <a:rPr lang="en-US" dirty="0"/>
              <a:t>Shutdown </a:t>
            </a:r>
            <a:r>
              <a:rPr lang="en-US" b="1" dirty="0"/>
              <a:t>and</a:t>
            </a:r>
            <a:r>
              <a:rPr lang="en-US" dirty="0"/>
              <a:t> deallocated means no longer billing</a:t>
            </a:r>
          </a:p>
          <a:p>
            <a:pPr lvl="1"/>
            <a:r>
              <a:rPr lang="en-US" dirty="0"/>
              <a:t>Managing availability and cost</a:t>
            </a:r>
          </a:p>
          <a:p>
            <a:pPr lvl="1"/>
            <a:r>
              <a:rPr lang="en-US" dirty="0"/>
              <a:t>Less about infrastructure</a:t>
            </a:r>
          </a:p>
        </p:txBody>
      </p:sp>
      <p:pic>
        <p:nvPicPr>
          <p:cNvPr id="5" name="Picture 2" descr="Office, People, Accused, Accusing, Bullying, Crowd">
            <a:extLst>
              <a:ext uri="{FF2B5EF4-FFF2-40B4-BE49-F238E27FC236}">
                <a16:creationId xmlns:a16="http://schemas.microsoft.com/office/drawing/2014/main" id="{500B25E4-7E35-4679-9A15-3D44569375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05600" y="1676400"/>
            <a:ext cx="5372100" cy="3581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6036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3D3F7B-F4B2-4353-A232-3460D7DCEAE0}"/>
              </a:ext>
            </a:extLst>
          </p:cNvPr>
          <p:cNvSpPr>
            <a:spLocks noGrp="1"/>
          </p:cNvSpPr>
          <p:nvPr>
            <p:ph type="ctrTitle"/>
          </p:nvPr>
        </p:nvSpPr>
        <p:spPr/>
        <p:txBody>
          <a:bodyPr/>
          <a:lstStyle/>
          <a:p>
            <a:r>
              <a:rPr lang="en-US" dirty="0"/>
              <a:t>Provisioning</a:t>
            </a:r>
          </a:p>
        </p:txBody>
      </p:sp>
    </p:spTree>
    <p:extLst>
      <p:ext uri="{BB962C8B-B14F-4D97-AF65-F5344CB8AC3E}">
        <p14:creationId xmlns:p14="http://schemas.microsoft.com/office/powerpoint/2010/main" val="246875563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734CDB-F686-4BEE-BA95-2588EF2B7E76}"/>
              </a:ext>
            </a:extLst>
          </p:cNvPr>
          <p:cNvSpPr>
            <a:spLocks noGrp="1"/>
          </p:cNvSpPr>
          <p:nvPr>
            <p:ph type="title"/>
          </p:nvPr>
        </p:nvSpPr>
        <p:spPr/>
        <p:txBody>
          <a:bodyPr/>
          <a:lstStyle/>
          <a:p>
            <a:r>
              <a:rPr lang="en-US" dirty="0"/>
              <a:t>Provisioning</a:t>
            </a:r>
          </a:p>
        </p:txBody>
      </p:sp>
      <p:sp>
        <p:nvSpPr>
          <p:cNvPr id="3" name="Content Placeholder 2">
            <a:extLst>
              <a:ext uri="{FF2B5EF4-FFF2-40B4-BE49-F238E27FC236}">
                <a16:creationId xmlns:a16="http://schemas.microsoft.com/office/drawing/2014/main" id="{B531F9DC-534B-4819-85F5-CFE39C529B95}"/>
              </a:ext>
            </a:extLst>
          </p:cNvPr>
          <p:cNvSpPr>
            <a:spLocks noGrp="1"/>
          </p:cNvSpPr>
          <p:nvPr>
            <p:ph idx="1"/>
          </p:nvPr>
        </p:nvSpPr>
        <p:spPr/>
        <p:txBody>
          <a:bodyPr/>
          <a:lstStyle/>
          <a:p>
            <a:r>
              <a:rPr lang="en-US" dirty="0"/>
              <a:t>Orchestration of all environments, cloud or otherwise, is done though Life Cycle Services, or LCS. </a:t>
            </a:r>
          </a:p>
          <a:p>
            <a:r>
              <a:rPr lang="en-US" dirty="0">
                <a:hlinkClick r:id="rId2"/>
              </a:rPr>
              <a:t>https://lcs.dynamics.com</a:t>
            </a:r>
            <a:endParaRPr lang="en-US" dirty="0"/>
          </a:p>
          <a:p>
            <a:r>
              <a:rPr lang="en-US" dirty="0"/>
              <a:t>Use a generic account, like </a:t>
            </a:r>
            <a:r>
              <a:rPr lang="en-US" dirty="0">
                <a:hlinkClick r:id="rId3"/>
              </a:rPr>
              <a:t>dynadmin@domain.com</a:t>
            </a:r>
            <a:r>
              <a:rPr lang="en-US" dirty="0"/>
              <a:t> for management</a:t>
            </a:r>
          </a:p>
          <a:p>
            <a:r>
              <a:rPr lang="en-US" dirty="0"/>
              <a:t>Dynamics Service Engineer team commonly just called DSE.</a:t>
            </a:r>
          </a:p>
          <a:p>
            <a:endParaRPr lang="en-US" dirty="0"/>
          </a:p>
          <a:p>
            <a:endParaRPr lang="en-US" dirty="0"/>
          </a:p>
        </p:txBody>
      </p:sp>
    </p:spTree>
    <p:extLst>
      <p:ext uri="{BB962C8B-B14F-4D97-AF65-F5344CB8AC3E}">
        <p14:creationId xmlns:p14="http://schemas.microsoft.com/office/powerpoint/2010/main" val="1565677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5D2399-4FD4-4EB9-BF59-F9896299F902}"/>
              </a:ext>
            </a:extLst>
          </p:cNvPr>
          <p:cNvSpPr>
            <a:spLocks noGrp="1"/>
          </p:cNvSpPr>
          <p:nvPr>
            <p:ph type="title"/>
          </p:nvPr>
        </p:nvSpPr>
        <p:spPr/>
        <p:txBody>
          <a:bodyPr/>
          <a:lstStyle/>
          <a:p>
            <a:r>
              <a:rPr lang="en-US" dirty="0"/>
              <a:t>By Type</a:t>
            </a:r>
          </a:p>
        </p:txBody>
      </p:sp>
      <p:sp>
        <p:nvSpPr>
          <p:cNvPr id="3" name="Content Placeholder 2">
            <a:extLst>
              <a:ext uri="{FF2B5EF4-FFF2-40B4-BE49-F238E27FC236}">
                <a16:creationId xmlns:a16="http://schemas.microsoft.com/office/drawing/2014/main" id="{6256ECE5-C133-41F5-B581-5CC865A23CBD}"/>
              </a:ext>
            </a:extLst>
          </p:cNvPr>
          <p:cNvSpPr>
            <a:spLocks noGrp="1"/>
          </p:cNvSpPr>
          <p:nvPr>
            <p:ph idx="1"/>
          </p:nvPr>
        </p:nvSpPr>
        <p:spPr/>
        <p:txBody>
          <a:bodyPr>
            <a:normAutofit lnSpcReduction="10000"/>
          </a:bodyPr>
          <a:lstStyle/>
          <a:p>
            <a:r>
              <a:rPr lang="en-US" dirty="0"/>
              <a:t>Standard</a:t>
            </a:r>
          </a:p>
          <a:p>
            <a:pPr lvl="1"/>
            <a:r>
              <a:rPr lang="en-US" dirty="0"/>
              <a:t>Standard environments are managed via LCS. You create a request for the environment to be created which is then fulfilled and completed by DSE</a:t>
            </a:r>
          </a:p>
          <a:p>
            <a:r>
              <a:rPr lang="en-US" dirty="0"/>
              <a:t>Add-On</a:t>
            </a:r>
          </a:p>
          <a:p>
            <a:pPr lvl="1"/>
            <a:r>
              <a:rPr lang="en-US" dirty="0"/>
              <a:t>Same as standard after purchase and addition to LCS project.</a:t>
            </a:r>
          </a:p>
          <a:p>
            <a:r>
              <a:rPr lang="en-US" dirty="0"/>
              <a:t>Cloud Hosted</a:t>
            </a:r>
          </a:p>
          <a:p>
            <a:pPr lvl="1"/>
            <a:r>
              <a:rPr lang="en-US" dirty="0"/>
              <a:t>Entirely self-service. </a:t>
            </a:r>
          </a:p>
          <a:p>
            <a:pPr lvl="1"/>
            <a:r>
              <a:rPr lang="en-US" dirty="0"/>
              <a:t>On your Azure Subscription, LCS just orchestrates</a:t>
            </a:r>
          </a:p>
          <a:p>
            <a:pPr lvl="1"/>
            <a:r>
              <a:rPr lang="en-US" dirty="0"/>
              <a:t>All VMs created in a resource group for that VM</a:t>
            </a:r>
          </a:p>
          <a:p>
            <a:pPr lvl="1"/>
            <a:r>
              <a:rPr lang="en-US" dirty="0"/>
              <a:t>Can be on the same </a:t>
            </a:r>
            <a:r>
              <a:rPr lang="en-US" dirty="0" err="1"/>
              <a:t>vNet</a:t>
            </a:r>
            <a:r>
              <a:rPr lang="en-US" dirty="0"/>
              <a:t> if you want</a:t>
            </a:r>
          </a:p>
        </p:txBody>
      </p:sp>
    </p:spTree>
    <p:extLst>
      <p:ext uri="{BB962C8B-B14F-4D97-AF65-F5344CB8AC3E}">
        <p14:creationId xmlns:p14="http://schemas.microsoft.com/office/powerpoint/2010/main" val="1744396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F82B12-4D90-441A-A3F0-15A4E8465BB8}"/>
              </a:ext>
            </a:extLst>
          </p:cNvPr>
          <p:cNvSpPr>
            <a:spLocks noGrp="1"/>
          </p:cNvSpPr>
          <p:nvPr>
            <p:ph type="title"/>
          </p:nvPr>
        </p:nvSpPr>
        <p:spPr/>
        <p:txBody>
          <a:bodyPr/>
          <a:lstStyle/>
          <a:p>
            <a:r>
              <a:rPr lang="en-US" dirty="0"/>
              <a:t>By Type (cont.)</a:t>
            </a:r>
          </a:p>
        </p:txBody>
      </p:sp>
      <p:sp>
        <p:nvSpPr>
          <p:cNvPr id="3" name="Content Placeholder 2">
            <a:extLst>
              <a:ext uri="{FF2B5EF4-FFF2-40B4-BE49-F238E27FC236}">
                <a16:creationId xmlns:a16="http://schemas.microsoft.com/office/drawing/2014/main" id="{B183F70F-0594-4FAE-9B50-7612FF7AD74A}"/>
              </a:ext>
            </a:extLst>
          </p:cNvPr>
          <p:cNvSpPr>
            <a:spLocks noGrp="1"/>
          </p:cNvSpPr>
          <p:nvPr>
            <p:ph idx="1"/>
          </p:nvPr>
        </p:nvSpPr>
        <p:spPr/>
        <p:txBody>
          <a:bodyPr/>
          <a:lstStyle/>
          <a:p>
            <a:r>
              <a:rPr lang="en-US" dirty="0"/>
              <a:t>VHD</a:t>
            </a:r>
          </a:p>
          <a:p>
            <a:pPr lvl="1"/>
            <a:r>
              <a:rPr lang="en-US" dirty="0"/>
              <a:t>Download from LCS. Go to hamburger &gt; asset library &gt; Downloadable VHD Files, import each part of the version you want, download each file individually, unpack, open in Hyper V.</a:t>
            </a:r>
          </a:p>
          <a:p>
            <a:r>
              <a:rPr lang="en-US" dirty="0"/>
              <a:t>Production / Operations</a:t>
            </a:r>
          </a:p>
          <a:p>
            <a:pPr lvl="1"/>
            <a:r>
              <a:rPr lang="en-US" dirty="0"/>
              <a:t>Submit a request to DSE with your subscription estimation worksheet complete. Request will be reviewed and approved. MSFT may request additional info or provide feedback on your request.</a:t>
            </a:r>
          </a:p>
        </p:txBody>
      </p:sp>
    </p:spTree>
    <p:extLst>
      <p:ext uri="{BB962C8B-B14F-4D97-AF65-F5344CB8AC3E}">
        <p14:creationId xmlns:p14="http://schemas.microsoft.com/office/powerpoint/2010/main" val="4225876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262F234-E956-4408-BBF5-A9272E23B7B4}"/>
              </a:ext>
            </a:extLst>
          </p:cNvPr>
          <p:cNvSpPr>
            <a:spLocks noGrp="1"/>
          </p:cNvSpPr>
          <p:nvPr>
            <p:ph type="ctrTitle"/>
          </p:nvPr>
        </p:nvSpPr>
        <p:spPr/>
        <p:txBody>
          <a:bodyPr/>
          <a:lstStyle/>
          <a:p>
            <a:r>
              <a:rPr lang="en-US" dirty="0"/>
              <a:t>Servicing</a:t>
            </a:r>
          </a:p>
        </p:txBody>
      </p:sp>
    </p:spTree>
    <p:extLst>
      <p:ext uri="{BB962C8B-B14F-4D97-AF65-F5344CB8AC3E}">
        <p14:creationId xmlns:p14="http://schemas.microsoft.com/office/powerpoint/2010/main" val="1424878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D3CC6-E5A0-4FA3-8294-4E019873D7D1}"/>
              </a:ext>
            </a:extLst>
          </p:cNvPr>
          <p:cNvSpPr>
            <a:spLocks noGrp="1"/>
          </p:cNvSpPr>
          <p:nvPr>
            <p:ph type="title"/>
          </p:nvPr>
        </p:nvSpPr>
        <p:spPr/>
        <p:txBody>
          <a:bodyPr/>
          <a:lstStyle/>
          <a:p>
            <a:r>
              <a:rPr lang="en-US" dirty="0"/>
              <a:t>Classic with VMs</a:t>
            </a:r>
          </a:p>
        </p:txBody>
      </p:sp>
      <p:pic>
        <p:nvPicPr>
          <p:cNvPr id="8" name="Content Placeholder 7">
            <a:extLst>
              <a:ext uri="{FF2B5EF4-FFF2-40B4-BE49-F238E27FC236}">
                <a16:creationId xmlns:a16="http://schemas.microsoft.com/office/drawing/2014/main" id="{ED2CD62B-04A9-4F07-A31E-C22EE4FB9B17}"/>
              </a:ext>
            </a:extLst>
          </p:cNvPr>
          <p:cNvPicPr>
            <a:picLocks noGrp="1" noChangeAspect="1"/>
          </p:cNvPicPr>
          <p:nvPr>
            <p:ph idx="1"/>
          </p:nvPr>
        </p:nvPicPr>
        <p:blipFill>
          <a:blip r:embed="rId2"/>
          <a:stretch>
            <a:fillRect/>
          </a:stretch>
        </p:blipFill>
        <p:spPr>
          <a:xfrm>
            <a:off x="2182733" y="1825625"/>
            <a:ext cx="7826534" cy="4351338"/>
          </a:xfrm>
          <a:prstGeom prst="rect">
            <a:avLst/>
          </a:prstGeom>
        </p:spPr>
      </p:pic>
      <p:sp>
        <p:nvSpPr>
          <p:cNvPr id="9" name="Arrow: Left 8">
            <a:extLst>
              <a:ext uri="{FF2B5EF4-FFF2-40B4-BE49-F238E27FC236}">
                <a16:creationId xmlns:a16="http://schemas.microsoft.com/office/drawing/2014/main" id="{8287AEA5-347A-4CC7-8734-0D6324F329C1}"/>
              </a:ext>
            </a:extLst>
          </p:cNvPr>
          <p:cNvSpPr/>
          <p:nvPr/>
        </p:nvSpPr>
        <p:spPr>
          <a:xfrm>
            <a:off x="5360275" y="5549461"/>
            <a:ext cx="1061545" cy="44143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row: Left 9">
            <a:extLst>
              <a:ext uri="{FF2B5EF4-FFF2-40B4-BE49-F238E27FC236}">
                <a16:creationId xmlns:a16="http://schemas.microsoft.com/office/drawing/2014/main" id="{31E6DDAC-6270-41DC-8E65-829903C8DC6B}"/>
              </a:ext>
            </a:extLst>
          </p:cNvPr>
          <p:cNvSpPr/>
          <p:nvPr/>
        </p:nvSpPr>
        <p:spPr>
          <a:xfrm rot="10800000">
            <a:off x="1121188" y="2370081"/>
            <a:ext cx="1061545" cy="44143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291671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Effect transition="in" filter="fade">
                                      <p:cBhvr>
                                        <p:cTn id="9" dur="500"/>
                                        <p:tgtEl>
                                          <p:spTgt spid="9"/>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10"/>
                                        </p:tgtEl>
                                        <p:attrNameLst>
                                          <p:attrName>style.visibility</p:attrName>
                                        </p:attrNameLst>
                                      </p:cBhvr>
                                      <p:to>
                                        <p:strVal val="visible"/>
                                      </p:to>
                                    </p:set>
                                    <p:anim calcmode="lin" valueType="num">
                                      <p:cBhvr>
                                        <p:cTn id="14" dur="500" fill="hold"/>
                                        <p:tgtEl>
                                          <p:spTgt spid="10"/>
                                        </p:tgtEl>
                                        <p:attrNameLst>
                                          <p:attrName>ppt_w</p:attrName>
                                        </p:attrNameLst>
                                      </p:cBhvr>
                                      <p:tavLst>
                                        <p:tav tm="0">
                                          <p:val>
                                            <p:fltVal val="0"/>
                                          </p:val>
                                        </p:tav>
                                        <p:tav tm="100000">
                                          <p:val>
                                            <p:strVal val="#ppt_w"/>
                                          </p:val>
                                        </p:tav>
                                      </p:tavLst>
                                    </p:anim>
                                    <p:anim calcmode="lin" valueType="num">
                                      <p:cBhvr>
                                        <p:cTn id="15" dur="500" fill="hold"/>
                                        <p:tgtEl>
                                          <p:spTgt spid="10"/>
                                        </p:tgtEl>
                                        <p:attrNameLst>
                                          <p:attrName>ppt_h</p:attrName>
                                        </p:attrNameLst>
                                      </p:cBhvr>
                                      <p:tavLst>
                                        <p:tav tm="0">
                                          <p:val>
                                            <p:fltVal val="0"/>
                                          </p:val>
                                        </p:tav>
                                        <p:tav tm="100000">
                                          <p:val>
                                            <p:strVal val="#ppt_h"/>
                                          </p:val>
                                        </p:tav>
                                      </p:tavLst>
                                    </p:anim>
                                    <p:animEffect transition="in" filter="fade">
                                      <p:cBhvr>
                                        <p:cTn id="1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E2A8F-34B0-4ACF-934F-58E104C6388C}"/>
              </a:ext>
            </a:extLst>
          </p:cNvPr>
          <p:cNvSpPr>
            <a:spLocks noGrp="1"/>
          </p:cNvSpPr>
          <p:nvPr>
            <p:ph type="title"/>
          </p:nvPr>
        </p:nvSpPr>
        <p:spPr/>
        <p:txBody>
          <a:bodyPr/>
          <a:lstStyle/>
          <a:p>
            <a:r>
              <a:rPr lang="en-US" dirty="0"/>
              <a:t>Service Fabric (Without VMs)</a:t>
            </a:r>
          </a:p>
        </p:txBody>
      </p:sp>
      <p:pic>
        <p:nvPicPr>
          <p:cNvPr id="4" name="Content Placeholder 3">
            <a:extLst>
              <a:ext uri="{FF2B5EF4-FFF2-40B4-BE49-F238E27FC236}">
                <a16:creationId xmlns:a16="http://schemas.microsoft.com/office/drawing/2014/main" id="{D88173CB-3CB2-4746-B435-E561A0AF0140}"/>
              </a:ext>
            </a:extLst>
          </p:cNvPr>
          <p:cNvPicPr>
            <a:picLocks noGrp="1" noChangeAspect="1"/>
          </p:cNvPicPr>
          <p:nvPr>
            <p:ph idx="1"/>
          </p:nvPr>
        </p:nvPicPr>
        <p:blipFill>
          <a:blip r:embed="rId3"/>
          <a:stretch>
            <a:fillRect/>
          </a:stretch>
        </p:blipFill>
        <p:spPr>
          <a:xfrm>
            <a:off x="2182733" y="1825625"/>
            <a:ext cx="7826534" cy="4351338"/>
          </a:xfrm>
          <a:prstGeom prst="rect">
            <a:avLst/>
          </a:prstGeom>
        </p:spPr>
      </p:pic>
      <p:sp>
        <p:nvSpPr>
          <p:cNvPr id="5" name="Arrow: Left 4">
            <a:extLst>
              <a:ext uri="{FF2B5EF4-FFF2-40B4-BE49-F238E27FC236}">
                <a16:creationId xmlns:a16="http://schemas.microsoft.com/office/drawing/2014/main" id="{B11CAF3A-AC8E-4DE6-A60E-CAB8658674AF}"/>
              </a:ext>
            </a:extLst>
          </p:cNvPr>
          <p:cNvSpPr/>
          <p:nvPr/>
        </p:nvSpPr>
        <p:spPr>
          <a:xfrm>
            <a:off x="6285186" y="5023944"/>
            <a:ext cx="1061545" cy="44143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679552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FD60DD-C905-4087-91AA-7B4522B406DA}"/>
              </a:ext>
            </a:extLst>
          </p:cNvPr>
          <p:cNvSpPr>
            <a:spLocks noGrp="1"/>
          </p:cNvSpPr>
          <p:nvPr>
            <p:ph type="title"/>
          </p:nvPr>
        </p:nvSpPr>
        <p:spPr/>
        <p:txBody>
          <a:bodyPr/>
          <a:lstStyle/>
          <a:p>
            <a:r>
              <a:rPr lang="en-US" dirty="0"/>
              <a:t>LCS Look and Feel – On Premise</a:t>
            </a:r>
          </a:p>
        </p:txBody>
      </p:sp>
      <p:pic>
        <p:nvPicPr>
          <p:cNvPr id="4" name="Content Placeholder 3">
            <a:extLst>
              <a:ext uri="{FF2B5EF4-FFF2-40B4-BE49-F238E27FC236}">
                <a16:creationId xmlns:a16="http://schemas.microsoft.com/office/drawing/2014/main" id="{3C0D071D-6ED2-4643-9FA5-96E430991939}"/>
              </a:ext>
            </a:extLst>
          </p:cNvPr>
          <p:cNvPicPr>
            <a:picLocks noGrp="1" noChangeAspect="1"/>
          </p:cNvPicPr>
          <p:nvPr>
            <p:ph idx="1"/>
          </p:nvPr>
        </p:nvPicPr>
        <p:blipFill>
          <a:blip r:embed="rId3"/>
          <a:stretch>
            <a:fillRect/>
          </a:stretch>
        </p:blipFill>
        <p:spPr>
          <a:xfrm>
            <a:off x="2802651" y="1825625"/>
            <a:ext cx="6586698" cy="4351338"/>
          </a:xfrm>
          <a:prstGeom prst="rect">
            <a:avLst/>
          </a:prstGeom>
        </p:spPr>
      </p:pic>
      <p:pic>
        <p:nvPicPr>
          <p:cNvPr id="5" name="Picture 2">
            <a:extLst>
              <a:ext uri="{FF2B5EF4-FFF2-40B4-BE49-F238E27FC236}">
                <a16:creationId xmlns:a16="http://schemas.microsoft.com/office/drawing/2014/main" id="{33A8EB54-35A2-4D20-98E1-C2506082F9A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52083" y="76200"/>
            <a:ext cx="2035940" cy="15464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912048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C1B1B1-8311-49E8-86E8-CC39FADC7C93}"/>
              </a:ext>
            </a:extLst>
          </p:cNvPr>
          <p:cNvSpPr>
            <a:spLocks noGrp="1"/>
          </p:cNvSpPr>
          <p:nvPr>
            <p:ph type="title"/>
          </p:nvPr>
        </p:nvSpPr>
        <p:spPr/>
        <p:txBody>
          <a:bodyPr/>
          <a:lstStyle/>
          <a:p>
            <a:r>
              <a:rPr lang="en-US" dirty="0"/>
              <a:t>Maintain</a:t>
            </a:r>
          </a:p>
        </p:txBody>
      </p:sp>
      <p:pic>
        <p:nvPicPr>
          <p:cNvPr id="4" name="Content Placeholder 3">
            <a:extLst>
              <a:ext uri="{FF2B5EF4-FFF2-40B4-BE49-F238E27FC236}">
                <a16:creationId xmlns:a16="http://schemas.microsoft.com/office/drawing/2014/main" id="{05A3A79B-42E9-4D20-B226-77880E1F91EF}"/>
              </a:ext>
            </a:extLst>
          </p:cNvPr>
          <p:cNvPicPr>
            <a:picLocks noGrp="1" noChangeAspect="1"/>
          </p:cNvPicPr>
          <p:nvPr>
            <p:ph idx="1"/>
          </p:nvPr>
        </p:nvPicPr>
        <p:blipFill>
          <a:blip r:embed="rId2"/>
          <a:stretch>
            <a:fillRect/>
          </a:stretch>
        </p:blipFill>
        <p:spPr>
          <a:xfrm>
            <a:off x="2182733" y="1825625"/>
            <a:ext cx="7826534" cy="4351338"/>
          </a:xfrm>
          <a:prstGeom prst="rect">
            <a:avLst/>
          </a:prstGeom>
        </p:spPr>
      </p:pic>
    </p:spTree>
    <p:extLst>
      <p:ext uri="{BB962C8B-B14F-4D97-AF65-F5344CB8AC3E}">
        <p14:creationId xmlns:p14="http://schemas.microsoft.com/office/powerpoint/2010/main" val="100600199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6E122F-511C-43D8-ACEF-57302D3681D5}"/>
              </a:ext>
            </a:extLst>
          </p:cNvPr>
          <p:cNvSpPr>
            <a:spLocks noGrp="1"/>
          </p:cNvSpPr>
          <p:nvPr>
            <p:ph type="title"/>
          </p:nvPr>
        </p:nvSpPr>
        <p:spPr/>
        <p:txBody>
          <a:bodyPr/>
          <a:lstStyle/>
          <a:p>
            <a:r>
              <a:rPr lang="en-US" dirty="0"/>
              <a:t>Operations</a:t>
            </a:r>
          </a:p>
        </p:txBody>
      </p:sp>
      <p:sp>
        <p:nvSpPr>
          <p:cNvPr id="3" name="Content Placeholder 2">
            <a:extLst>
              <a:ext uri="{FF2B5EF4-FFF2-40B4-BE49-F238E27FC236}">
                <a16:creationId xmlns:a16="http://schemas.microsoft.com/office/drawing/2014/main" id="{D90B1956-9A9C-47FE-9DFF-E043731312D7}"/>
              </a:ext>
            </a:extLst>
          </p:cNvPr>
          <p:cNvSpPr>
            <a:spLocks noGrp="1"/>
          </p:cNvSpPr>
          <p:nvPr>
            <p:ph idx="1"/>
          </p:nvPr>
        </p:nvSpPr>
        <p:spPr/>
        <p:txBody>
          <a:bodyPr>
            <a:normAutofit/>
          </a:bodyPr>
          <a:lstStyle/>
          <a:p>
            <a:r>
              <a:rPr lang="en-US" dirty="0"/>
              <a:t>Apply Updates</a:t>
            </a:r>
          </a:p>
          <a:p>
            <a:pPr lvl="1"/>
            <a:r>
              <a:rPr lang="en-US" dirty="0"/>
              <a:t>This is where you can apply various deployable packages. These could be custom code, from an ISV or from Microsoft.</a:t>
            </a:r>
          </a:p>
          <a:p>
            <a:r>
              <a:rPr lang="en-US" dirty="0"/>
              <a:t>Messages Online users (VMs Only)</a:t>
            </a:r>
          </a:p>
          <a:p>
            <a:pPr lvl="1"/>
            <a:r>
              <a:rPr lang="en-US" dirty="0"/>
              <a:t>This will let you display a message to users who are active in the system. Typically, this is used to broadcast a system downtime message for people who are still active.</a:t>
            </a:r>
          </a:p>
          <a:p>
            <a:r>
              <a:rPr lang="en-US" dirty="0"/>
              <a:t>Upcoming Updates</a:t>
            </a:r>
          </a:p>
          <a:p>
            <a:pPr lvl="1"/>
            <a:r>
              <a:rPr lang="en-US" dirty="0"/>
              <a:t>Self-explanatory. You can see what is scheduled and when. If you wish to change the schedule, go to the hamburger &gt; project settings &gt; update settings</a:t>
            </a:r>
          </a:p>
        </p:txBody>
      </p:sp>
    </p:spTree>
    <p:extLst>
      <p:ext uri="{BB962C8B-B14F-4D97-AF65-F5344CB8AC3E}">
        <p14:creationId xmlns:p14="http://schemas.microsoft.com/office/powerpoint/2010/main" val="41925612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F50C24-FCB6-4260-BADE-6DF3A7E56B9C}"/>
              </a:ext>
            </a:extLst>
          </p:cNvPr>
          <p:cNvSpPr>
            <a:spLocks noGrp="1"/>
          </p:cNvSpPr>
          <p:nvPr>
            <p:ph type="title"/>
          </p:nvPr>
        </p:nvSpPr>
        <p:spPr/>
        <p:txBody>
          <a:bodyPr/>
          <a:lstStyle/>
          <a:p>
            <a:r>
              <a:rPr lang="en-US" dirty="0"/>
              <a:t>Apply Updates (Service Fabric)</a:t>
            </a:r>
          </a:p>
        </p:txBody>
      </p:sp>
      <p:pic>
        <p:nvPicPr>
          <p:cNvPr id="5" name="Content Placeholder 4">
            <a:extLst>
              <a:ext uri="{FF2B5EF4-FFF2-40B4-BE49-F238E27FC236}">
                <a16:creationId xmlns:a16="http://schemas.microsoft.com/office/drawing/2014/main" id="{B1FF7F2F-FCFD-4575-91EF-FE20A5188258}"/>
              </a:ext>
            </a:extLst>
          </p:cNvPr>
          <p:cNvPicPr>
            <a:picLocks noGrp="1" noChangeAspect="1"/>
          </p:cNvPicPr>
          <p:nvPr>
            <p:ph idx="1"/>
          </p:nvPr>
        </p:nvPicPr>
        <p:blipFill>
          <a:blip r:embed="rId2"/>
          <a:stretch>
            <a:fillRect/>
          </a:stretch>
        </p:blipFill>
        <p:spPr>
          <a:xfrm>
            <a:off x="2182733" y="1825625"/>
            <a:ext cx="7826534" cy="4351338"/>
          </a:xfrm>
          <a:prstGeom prst="rect">
            <a:avLst/>
          </a:prstGeom>
        </p:spPr>
      </p:pic>
    </p:spTree>
    <p:extLst>
      <p:ext uri="{BB962C8B-B14F-4D97-AF65-F5344CB8AC3E}">
        <p14:creationId xmlns:p14="http://schemas.microsoft.com/office/powerpoint/2010/main" val="390586995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8C72D1-8AE1-4D05-B64B-51E3E85CDEAA}"/>
              </a:ext>
            </a:extLst>
          </p:cNvPr>
          <p:cNvSpPr>
            <a:spLocks noGrp="1"/>
          </p:cNvSpPr>
          <p:nvPr>
            <p:ph type="title"/>
          </p:nvPr>
        </p:nvSpPr>
        <p:spPr/>
        <p:txBody>
          <a:bodyPr/>
          <a:lstStyle/>
          <a:p>
            <a:r>
              <a:rPr lang="en-US" dirty="0"/>
              <a:t>Message Online Users (VMs Only)</a:t>
            </a:r>
          </a:p>
        </p:txBody>
      </p:sp>
      <p:pic>
        <p:nvPicPr>
          <p:cNvPr id="1026" name="Picture 2" descr="https://4.bp.blogspot.com/-OgSEqBiGpjY/Wt1zfIIQo-I/AAAAAAAADv0/g3saRAR4NqE64EGvDT8HQVcguGIp4MIyQCLcBGAs/s1600/10.png">
            <a:extLst>
              <a:ext uri="{FF2B5EF4-FFF2-40B4-BE49-F238E27FC236}">
                <a16:creationId xmlns:a16="http://schemas.microsoft.com/office/drawing/2014/main" id="{ECB4D207-B212-468F-819F-4DAB9B70443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38200" y="1977041"/>
            <a:ext cx="10515600" cy="40485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496402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62791-2B43-4550-A8F7-A786BD2229D4}"/>
              </a:ext>
            </a:extLst>
          </p:cNvPr>
          <p:cNvSpPr>
            <a:spLocks noGrp="1"/>
          </p:cNvSpPr>
          <p:nvPr>
            <p:ph type="title"/>
          </p:nvPr>
        </p:nvSpPr>
        <p:spPr/>
        <p:txBody>
          <a:bodyPr/>
          <a:lstStyle/>
          <a:p>
            <a:r>
              <a:rPr lang="en-US" dirty="0"/>
              <a:t>Upcoming Updates</a:t>
            </a:r>
          </a:p>
        </p:txBody>
      </p:sp>
      <p:sp>
        <p:nvSpPr>
          <p:cNvPr id="3" name="Content Placeholder 2">
            <a:extLst>
              <a:ext uri="{FF2B5EF4-FFF2-40B4-BE49-F238E27FC236}">
                <a16:creationId xmlns:a16="http://schemas.microsoft.com/office/drawing/2014/main" id="{4A9D446A-2C6A-4E32-BC02-184C3B32FCC4}"/>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D5716EAC-4F84-4347-951D-59AFD2B92C2F}"/>
              </a:ext>
            </a:extLst>
          </p:cNvPr>
          <p:cNvPicPr>
            <a:picLocks noChangeAspect="1"/>
          </p:cNvPicPr>
          <p:nvPr/>
        </p:nvPicPr>
        <p:blipFill>
          <a:blip r:embed="rId2"/>
          <a:stretch>
            <a:fillRect/>
          </a:stretch>
        </p:blipFill>
        <p:spPr>
          <a:xfrm>
            <a:off x="2573017" y="1825625"/>
            <a:ext cx="7045965" cy="4153144"/>
          </a:xfrm>
          <a:prstGeom prst="rect">
            <a:avLst/>
          </a:prstGeom>
        </p:spPr>
      </p:pic>
    </p:spTree>
    <p:extLst>
      <p:ext uri="{BB962C8B-B14F-4D97-AF65-F5344CB8AC3E}">
        <p14:creationId xmlns:p14="http://schemas.microsoft.com/office/powerpoint/2010/main" val="415570516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CD7C9A-F455-4494-A4FF-154317D856FD}"/>
              </a:ext>
            </a:extLst>
          </p:cNvPr>
          <p:cNvSpPr>
            <a:spLocks noGrp="1"/>
          </p:cNvSpPr>
          <p:nvPr>
            <p:ph type="title"/>
          </p:nvPr>
        </p:nvSpPr>
        <p:spPr/>
        <p:txBody>
          <a:bodyPr/>
          <a:lstStyle/>
          <a:p>
            <a:r>
              <a:rPr lang="en-US" dirty="0"/>
              <a:t>Operations (cont.)</a:t>
            </a:r>
          </a:p>
        </p:txBody>
      </p:sp>
      <p:sp>
        <p:nvSpPr>
          <p:cNvPr id="3" name="Content Placeholder 2">
            <a:extLst>
              <a:ext uri="{FF2B5EF4-FFF2-40B4-BE49-F238E27FC236}">
                <a16:creationId xmlns:a16="http://schemas.microsoft.com/office/drawing/2014/main" id="{48C0A6F3-DF6F-4FC7-B466-E982D05FD9CC}"/>
              </a:ext>
            </a:extLst>
          </p:cNvPr>
          <p:cNvSpPr>
            <a:spLocks noGrp="1"/>
          </p:cNvSpPr>
          <p:nvPr>
            <p:ph idx="1"/>
          </p:nvPr>
        </p:nvSpPr>
        <p:spPr/>
        <p:txBody>
          <a:bodyPr/>
          <a:lstStyle/>
          <a:p>
            <a:r>
              <a:rPr lang="en-US" dirty="0"/>
              <a:t>Enable Access</a:t>
            </a:r>
          </a:p>
          <a:p>
            <a:pPr lvl="1"/>
            <a:r>
              <a:rPr lang="en-US" dirty="0"/>
              <a:t>This is where you will enable access to RDP to the various servers. This is an interface the change the firewall rules for the servers in that environment.</a:t>
            </a:r>
          </a:p>
          <a:p>
            <a:r>
              <a:rPr lang="en-US" dirty="0"/>
              <a:t>Restart Services</a:t>
            </a:r>
          </a:p>
          <a:p>
            <a:pPr lvl="1"/>
            <a:r>
              <a:rPr lang="en-US" dirty="0"/>
              <a:t>Here you’ll be able to start 1 of the following: Batch, DIXF, Reporting Server, LCS Diagnostics, IIS for VMs. Fewer for Service Fabric.</a:t>
            </a:r>
          </a:p>
          <a:p>
            <a:r>
              <a:rPr lang="en-US" dirty="0"/>
              <a:t>Move Databases</a:t>
            </a:r>
          </a:p>
          <a:p>
            <a:pPr lvl="1"/>
            <a:r>
              <a:rPr lang="en-US" dirty="0"/>
              <a:t>Several Options</a:t>
            </a:r>
          </a:p>
        </p:txBody>
      </p:sp>
    </p:spTree>
    <p:extLst>
      <p:ext uri="{BB962C8B-B14F-4D97-AF65-F5344CB8AC3E}">
        <p14:creationId xmlns:p14="http://schemas.microsoft.com/office/powerpoint/2010/main" val="27430892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BE500-13A9-4D3F-9010-54FAF902CE76}"/>
              </a:ext>
            </a:extLst>
          </p:cNvPr>
          <p:cNvSpPr>
            <a:spLocks noGrp="1"/>
          </p:cNvSpPr>
          <p:nvPr>
            <p:ph type="title"/>
          </p:nvPr>
        </p:nvSpPr>
        <p:spPr/>
        <p:txBody>
          <a:bodyPr/>
          <a:lstStyle/>
          <a:p>
            <a:r>
              <a:rPr lang="en-US" dirty="0"/>
              <a:t>Enable Access</a:t>
            </a:r>
          </a:p>
        </p:txBody>
      </p:sp>
      <p:pic>
        <p:nvPicPr>
          <p:cNvPr id="8" name="Content Placeholder 7">
            <a:extLst>
              <a:ext uri="{FF2B5EF4-FFF2-40B4-BE49-F238E27FC236}">
                <a16:creationId xmlns:a16="http://schemas.microsoft.com/office/drawing/2014/main" id="{89234913-79DC-42D9-9B1E-26694E06F2B7}"/>
              </a:ext>
            </a:extLst>
          </p:cNvPr>
          <p:cNvPicPr>
            <a:picLocks noGrp="1" noChangeAspect="1"/>
          </p:cNvPicPr>
          <p:nvPr>
            <p:ph idx="1"/>
          </p:nvPr>
        </p:nvPicPr>
        <p:blipFill>
          <a:blip r:embed="rId3"/>
          <a:stretch>
            <a:fillRect/>
          </a:stretch>
        </p:blipFill>
        <p:spPr>
          <a:xfrm>
            <a:off x="2182733" y="1825625"/>
            <a:ext cx="7826534" cy="4351338"/>
          </a:xfrm>
          <a:prstGeom prst="rect">
            <a:avLst/>
          </a:prstGeom>
        </p:spPr>
      </p:pic>
    </p:spTree>
    <p:extLst>
      <p:ext uri="{BB962C8B-B14F-4D97-AF65-F5344CB8AC3E}">
        <p14:creationId xmlns:p14="http://schemas.microsoft.com/office/powerpoint/2010/main" val="275590738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BE500-13A9-4D3F-9010-54FAF902CE76}"/>
              </a:ext>
            </a:extLst>
          </p:cNvPr>
          <p:cNvSpPr>
            <a:spLocks noGrp="1"/>
          </p:cNvSpPr>
          <p:nvPr>
            <p:ph type="title"/>
          </p:nvPr>
        </p:nvSpPr>
        <p:spPr/>
        <p:txBody>
          <a:bodyPr/>
          <a:lstStyle/>
          <a:p>
            <a:r>
              <a:rPr lang="en-US" dirty="0"/>
              <a:t>Enable Access</a:t>
            </a:r>
          </a:p>
        </p:txBody>
      </p:sp>
      <p:pic>
        <p:nvPicPr>
          <p:cNvPr id="3" name="Content Placeholder 2">
            <a:extLst>
              <a:ext uri="{FF2B5EF4-FFF2-40B4-BE49-F238E27FC236}">
                <a16:creationId xmlns:a16="http://schemas.microsoft.com/office/drawing/2014/main" id="{EA54E650-988B-4647-83D4-9C7564F51791}"/>
              </a:ext>
            </a:extLst>
          </p:cNvPr>
          <p:cNvPicPr>
            <a:picLocks noGrp="1" noChangeAspect="1"/>
          </p:cNvPicPr>
          <p:nvPr>
            <p:ph idx="1"/>
          </p:nvPr>
        </p:nvPicPr>
        <p:blipFill>
          <a:blip r:embed="rId3"/>
          <a:stretch>
            <a:fillRect/>
          </a:stretch>
        </p:blipFill>
        <p:spPr>
          <a:xfrm>
            <a:off x="2182733" y="1825625"/>
            <a:ext cx="7826534" cy="4351338"/>
          </a:xfrm>
          <a:prstGeom prst="rect">
            <a:avLst/>
          </a:prstGeom>
        </p:spPr>
      </p:pic>
    </p:spTree>
    <p:extLst>
      <p:ext uri="{BB962C8B-B14F-4D97-AF65-F5344CB8AC3E}">
        <p14:creationId xmlns:p14="http://schemas.microsoft.com/office/powerpoint/2010/main" val="191730076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BE500-13A9-4D3F-9010-54FAF902CE76}"/>
              </a:ext>
            </a:extLst>
          </p:cNvPr>
          <p:cNvSpPr>
            <a:spLocks noGrp="1"/>
          </p:cNvSpPr>
          <p:nvPr>
            <p:ph type="title"/>
          </p:nvPr>
        </p:nvSpPr>
        <p:spPr/>
        <p:txBody>
          <a:bodyPr/>
          <a:lstStyle/>
          <a:p>
            <a:r>
              <a:rPr lang="en-US" dirty="0"/>
              <a:t>Enable Access</a:t>
            </a:r>
          </a:p>
        </p:txBody>
      </p:sp>
      <p:pic>
        <p:nvPicPr>
          <p:cNvPr id="3" name="Content Placeholder 2">
            <a:extLst>
              <a:ext uri="{FF2B5EF4-FFF2-40B4-BE49-F238E27FC236}">
                <a16:creationId xmlns:a16="http://schemas.microsoft.com/office/drawing/2014/main" id="{8D62A76F-6539-4512-9B55-3812E9512C51}"/>
              </a:ext>
            </a:extLst>
          </p:cNvPr>
          <p:cNvPicPr>
            <a:picLocks noGrp="1" noChangeAspect="1"/>
          </p:cNvPicPr>
          <p:nvPr>
            <p:ph idx="1"/>
          </p:nvPr>
        </p:nvPicPr>
        <p:blipFill>
          <a:blip r:embed="rId3"/>
          <a:stretch>
            <a:fillRect/>
          </a:stretch>
        </p:blipFill>
        <p:spPr>
          <a:xfrm>
            <a:off x="2182733" y="1825625"/>
            <a:ext cx="7826534" cy="4351338"/>
          </a:xfrm>
          <a:prstGeom prst="rect">
            <a:avLst/>
          </a:prstGeom>
        </p:spPr>
      </p:pic>
    </p:spTree>
    <p:extLst>
      <p:ext uri="{BB962C8B-B14F-4D97-AF65-F5344CB8AC3E}">
        <p14:creationId xmlns:p14="http://schemas.microsoft.com/office/powerpoint/2010/main" val="274337900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7E810F-2F9C-4357-A5DD-01A66CB050FA}"/>
              </a:ext>
            </a:extLst>
          </p:cNvPr>
          <p:cNvSpPr>
            <a:spLocks noGrp="1"/>
          </p:cNvSpPr>
          <p:nvPr>
            <p:ph type="title"/>
          </p:nvPr>
        </p:nvSpPr>
        <p:spPr/>
        <p:txBody>
          <a:bodyPr/>
          <a:lstStyle/>
          <a:p>
            <a:r>
              <a:rPr lang="en-US" dirty="0"/>
              <a:t>Restart Service (Service Fabric)</a:t>
            </a:r>
          </a:p>
        </p:txBody>
      </p:sp>
      <p:pic>
        <p:nvPicPr>
          <p:cNvPr id="5" name="Content Placeholder 4">
            <a:extLst>
              <a:ext uri="{FF2B5EF4-FFF2-40B4-BE49-F238E27FC236}">
                <a16:creationId xmlns:a16="http://schemas.microsoft.com/office/drawing/2014/main" id="{C5836285-1CE6-4005-83D5-2163EAD8FC63}"/>
              </a:ext>
            </a:extLst>
          </p:cNvPr>
          <p:cNvPicPr>
            <a:picLocks noGrp="1" noChangeAspect="1"/>
          </p:cNvPicPr>
          <p:nvPr>
            <p:ph idx="1"/>
          </p:nvPr>
        </p:nvPicPr>
        <p:blipFill>
          <a:blip r:embed="rId2"/>
          <a:stretch>
            <a:fillRect/>
          </a:stretch>
        </p:blipFill>
        <p:spPr>
          <a:xfrm>
            <a:off x="3948381" y="2363199"/>
            <a:ext cx="4295238" cy="3276190"/>
          </a:xfrm>
          <a:prstGeom prst="rect">
            <a:avLst/>
          </a:prstGeom>
        </p:spPr>
      </p:pic>
    </p:spTree>
    <p:extLst>
      <p:ext uri="{BB962C8B-B14F-4D97-AF65-F5344CB8AC3E}">
        <p14:creationId xmlns:p14="http://schemas.microsoft.com/office/powerpoint/2010/main" val="41409056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F9077E-2197-4740-9ED3-1C50A40ED8A3}"/>
              </a:ext>
            </a:extLst>
          </p:cNvPr>
          <p:cNvSpPr>
            <a:spLocks noGrp="1"/>
          </p:cNvSpPr>
          <p:nvPr>
            <p:ph type="title"/>
          </p:nvPr>
        </p:nvSpPr>
        <p:spPr/>
        <p:txBody>
          <a:bodyPr/>
          <a:lstStyle/>
          <a:p>
            <a:r>
              <a:rPr lang="en-US" dirty="0"/>
              <a:t>Sample On Premise Architecture</a:t>
            </a:r>
          </a:p>
        </p:txBody>
      </p:sp>
      <p:pic>
        <p:nvPicPr>
          <p:cNvPr id="2056" name="Picture 8">
            <a:extLst>
              <a:ext uri="{FF2B5EF4-FFF2-40B4-BE49-F238E27FC236}">
                <a16:creationId xmlns:a16="http://schemas.microsoft.com/office/drawing/2014/main" id="{A27839ED-2456-490D-A4C1-2768503C7011}"/>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754443" y="1600200"/>
            <a:ext cx="6683113" cy="45767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237134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05BC52-8148-452F-8764-83E5D6AD299C}"/>
              </a:ext>
            </a:extLst>
          </p:cNvPr>
          <p:cNvSpPr>
            <a:spLocks noGrp="1"/>
          </p:cNvSpPr>
          <p:nvPr>
            <p:ph type="title"/>
          </p:nvPr>
        </p:nvSpPr>
        <p:spPr/>
        <p:txBody>
          <a:bodyPr/>
          <a:lstStyle/>
          <a:p>
            <a:r>
              <a:rPr lang="en-US" dirty="0"/>
              <a:t>Restart Service (VMs)</a:t>
            </a:r>
          </a:p>
        </p:txBody>
      </p:sp>
      <p:pic>
        <p:nvPicPr>
          <p:cNvPr id="4" name="Content Placeholder 3">
            <a:extLst>
              <a:ext uri="{FF2B5EF4-FFF2-40B4-BE49-F238E27FC236}">
                <a16:creationId xmlns:a16="http://schemas.microsoft.com/office/drawing/2014/main" id="{F4C46DB9-4B13-4FAE-9242-B295ACADABEC}"/>
              </a:ext>
            </a:extLst>
          </p:cNvPr>
          <p:cNvPicPr>
            <a:picLocks noGrp="1" noChangeAspect="1"/>
          </p:cNvPicPr>
          <p:nvPr>
            <p:ph idx="1"/>
          </p:nvPr>
        </p:nvPicPr>
        <p:blipFill>
          <a:blip r:embed="rId2"/>
          <a:stretch>
            <a:fillRect/>
          </a:stretch>
        </p:blipFill>
        <p:spPr>
          <a:xfrm>
            <a:off x="4129333" y="2315579"/>
            <a:ext cx="3933333" cy="3371429"/>
          </a:xfrm>
          <a:prstGeom prst="rect">
            <a:avLst/>
          </a:prstGeom>
        </p:spPr>
      </p:pic>
    </p:spTree>
    <p:extLst>
      <p:ext uri="{BB962C8B-B14F-4D97-AF65-F5344CB8AC3E}">
        <p14:creationId xmlns:p14="http://schemas.microsoft.com/office/powerpoint/2010/main" val="348748215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CA50C-8CD2-48E6-B614-3A716BD5DEED}"/>
              </a:ext>
            </a:extLst>
          </p:cNvPr>
          <p:cNvSpPr>
            <a:spLocks noGrp="1"/>
          </p:cNvSpPr>
          <p:nvPr>
            <p:ph type="title"/>
          </p:nvPr>
        </p:nvSpPr>
        <p:spPr/>
        <p:txBody>
          <a:bodyPr/>
          <a:lstStyle/>
          <a:p>
            <a:r>
              <a:rPr lang="en-US" dirty="0"/>
              <a:t>Move Database</a:t>
            </a:r>
          </a:p>
        </p:txBody>
      </p:sp>
      <p:sp>
        <p:nvSpPr>
          <p:cNvPr id="3" name="Content Placeholder 2">
            <a:extLst>
              <a:ext uri="{FF2B5EF4-FFF2-40B4-BE49-F238E27FC236}">
                <a16:creationId xmlns:a16="http://schemas.microsoft.com/office/drawing/2014/main" id="{BD84154B-FFD3-4D0A-9AC3-A5930334DC75}"/>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3B5CD9FA-0EDC-4DDC-A1E4-222860A8E1A9}"/>
              </a:ext>
            </a:extLst>
          </p:cNvPr>
          <p:cNvPicPr>
            <a:picLocks noChangeAspect="1"/>
          </p:cNvPicPr>
          <p:nvPr/>
        </p:nvPicPr>
        <p:blipFill>
          <a:blip r:embed="rId3"/>
          <a:stretch>
            <a:fillRect/>
          </a:stretch>
        </p:blipFill>
        <p:spPr>
          <a:xfrm>
            <a:off x="4632179" y="1825625"/>
            <a:ext cx="2927641" cy="4047033"/>
          </a:xfrm>
          <a:prstGeom prst="rect">
            <a:avLst/>
          </a:prstGeom>
        </p:spPr>
      </p:pic>
      <p:pic>
        <p:nvPicPr>
          <p:cNvPr id="7170" name="Picture 2" descr="R2D2, Robot, Starwars, Action Figure, Isolated">
            <a:extLst>
              <a:ext uri="{FF2B5EF4-FFF2-40B4-BE49-F238E27FC236}">
                <a16:creationId xmlns:a16="http://schemas.microsoft.com/office/drawing/2014/main" id="{D19B6A8D-40CE-4AAA-AB67-19874FFA78A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44000" y="2438400"/>
            <a:ext cx="2569422" cy="464820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C-3Po, Robot, Starwars, Action Figure, Isolated">
            <a:extLst>
              <a:ext uri="{FF2B5EF4-FFF2-40B4-BE49-F238E27FC236}">
                <a16:creationId xmlns:a16="http://schemas.microsoft.com/office/drawing/2014/main" id="{11E16CCD-F092-42E7-97A7-D51A45A85B1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5800" y="1390650"/>
            <a:ext cx="1845469" cy="4429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41595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563865-EEBA-46D3-8F5D-054D4393A8AE}"/>
              </a:ext>
            </a:extLst>
          </p:cNvPr>
          <p:cNvSpPr>
            <a:spLocks noGrp="1"/>
          </p:cNvSpPr>
          <p:nvPr>
            <p:ph type="title"/>
          </p:nvPr>
        </p:nvSpPr>
        <p:spPr/>
        <p:txBody>
          <a:bodyPr/>
          <a:lstStyle/>
          <a:p>
            <a:r>
              <a:rPr lang="en-US" dirty="0"/>
              <a:t>Operations – Move Databases</a:t>
            </a:r>
          </a:p>
        </p:txBody>
      </p:sp>
      <p:sp>
        <p:nvSpPr>
          <p:cNvPr id="3" name="Content Placeholder 2">
            <a:extLst>
              <a:ext uri="{FF2B5EF4-FFF2-40B4-BE49-F238E27FC236}">
                <a16:creationId xmlns:a16="http://schemas.microsoft.com/office/drawing/2014/main" id="{75BDE851-365A-4FD3-A637-C5B6833B2722}"/>
              </a:ext>
            </a:extLst>
          </p:cNvPr>
          <p:cNvSpPr>
            <a:spLocks noGrp="1"/>
          </p:cNvSpPr>
          <p:nvPr>
            <p:ph idx="1"/>
          </p:nvPr>
        </p:nvSpPr>
        <p:spPr/>
        <p:txBody>
          <a:bodyPr>
            <a:normAutofit/>
          </a:bodyPr>
          <a:lstStyle/>
          <a:p>
            <a:r>
              <a:rPr lang="en-US" dirty="0"/>
              <a:t>Refresh Database</a:t>
            </a:r>
          </a:p>
          <a:p>
            <a:pPr lvl="1"/>
            <a:r>
              <a:rPr lang="en-US" dirty="0"/>
              <a:t>A database refresh lets you copy the transactional and financial reporting databases of your production environment into the target, sandbox UAT environment. If you have another sandbox environment, you can also copy the databases from that environment to your target, sandbox UAT environment.</a:t>
            </a:r>
          </a:p>
          <a:p>
            <a:r>
              <a:rPr lang="en-US" dirty="0"/>
              <a:t>Import Database</a:t>
            </a:r>
          </a:p>
          <a:p>
            <a:pPr lvl="1"/>
            <a:r>
              <a:rPr lang="en-US" dirty="0"/>
              <a:t>Import a database into a standard environment from the asset library</a:t>
            </a:r>
          </a:p>
          <a:p>
            <a:r>
              <a:rPr lang="en-US" dirty="0"/>
              <a:t>Export Database</a:t>
            </a:r>
          </a:p>
          <a:p>
            <a:pPr lvl="1"/>
            <a:r>
              <a:rPr lang="en-US" dirty="0"/>
              <a:t>Export database from a standard environment to the asset library</a:t>
            </a:r>
          </a:p>
        </p:txBody>
      </p:sp>
    </p:spTree>
    <p:extLst>
      <p:ext uri="{BB962C8B-B14F-4D97-AF65-F5344CB8AC3E}">
        <p14:creationId xmlns:p14="http://schemas.microsoft.com/office/powerpoint/2010/main" val="2441953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A4B1EE-795B-4E63-A3E5-6ECBEB5FAE83}"/>
              </a:ext>
            </a:extLst>
          </p:cNvPr>
          <p:cNvSpPr>
            <a:spLocks noGrp="1"/>
          </p:cNvSpPr>
          <p:nvPr>
            <p:ph type="title"/>
          </p:nvPr>
        </p:nvSpPr>
        <p:spPr/>
        <p:txBody>
          <a:bodyPr/>
          <a:lstStyle/>
          <a:p>
            <a:r>
              <a:rPr lang="en-US" dirty="0"/>
              <a:t>Operations – Move Databases (cont.)</a:t>
            </a:r>
          </a:p>
        </p:txBody>
      </p:sp>
      <p:sp>
        <p:nvSpPr>
          <p:cNvPr id="3" name="Content Placeholder 2">
            <a:extLst>
              <a:ext uri="{FF2B5EF4-FFF2-40B4-BE49-F238E27FC236}">
                <a16:creationId xmlns:a16="http://schemas.microsoft.com/office/drawing/2014/main" id="{2EE47D4D-0644-4A07-9F46-0D06AA8B61EE}"/>
              </a:ext>
            </a:extLst>
          </p:cNvPr>
          <p:cNvSpPr>
            <a:spLocks noGrp="1"/>
          </p:cNvSpPr>
          <p:nvPr>
            <p:ph idx="1"/>
          </p:nvPr>
        </p:nvSpPr>
        <p:spPr/>
        <p:txBody>
          <a:bodyPr/>
          <a:lstStyle/>
          <a:p>
            <a:r>
              <a:rPr lang="en-US" dirty="0"/>
              <a:t>Point-in-Time restore Prod to Sandbox</a:t>
            </a:r>
          </a:p>
          <a:p>
            <a:pPr lvl="1"/>
            <a:r>
              <a:rPr lang="en-US" dirty="0"/>
              <a:t>allows you to restore to a sandbox user acceptance testing (UAT) environment from a backup of production not in the asset library.</a:t>
            </a:r>
          </a:p>
          <a:p>
            <a:r>
              <a:rPr lang="en-US" dirty="0"/>
              <a:t>Point-in-Time restore</a:t>
            </a:r>
          </a:p>
          <a:p>
            <a:pPr lvl="1"/>
            <a:r>
              <a:rPr lang="en-US" dirty="0"/>
              <a:t>Allows you to restore a database for the given environment from a backup for that environment that is not hosted in the asset library.</a:t>
            </a:r>
          </a:p>
        </p:txBody>
      </p:sp>
    </p:spTree>
    <p:extLst>
      <p:ext uri="{BB962C8B-B14F-4D97-AF65-F5344CB8AC3E}">
        <p14:creationId xmlns:p14="http://schemas.microsoft.com/office/powerpoint/2010/main" val="3606625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734CDB-F686-4BEE-BA95-2588EF2B7E76}"/>
              </a:ext>
            </a:extLst>
          </p:cNvPr>
          <p:cNvSpPr>
            <a:spLocks noGrp="1"/>
          </p:cNvSpPr>
          <p:nvPr>
            <p:ph type="title"/>
          </p:nvPr>
        </p:nvSpPr>
        <p:spPr/>
        <p:txBody>
          <a:bodyPr/>
          <a:lstStyle/>
          <a:p>
            <a:r>
              <a:rPr lang="en-US" dirty="0"/>
              <a:t>Operations (cont.)</a:t>
            </a:r>
          </a:p>
        </p:txBody>
      </p:sp>
      <p:sp>
        <p:nvSpPr>
          <p:cNvPr id="3" name="Content Placeholder 2">
            <a:extLst>
              <a:ext uri="{FF2B5EF4-FFF2-40B4-BE49-F238E27FC236}">
                <a16:creationId xmlns:a16="http://schemas.microsoft.com/office/drawing/2014/main" id="{B531F9DC-534B-4819-85F5-CFE39C529B95}"/>
              </a:ext>
            </a:extLst>
          </p:cNvPr>
          <p:cNvSpPr>
            <a:spLocks noGrp="1"/>
          </p:cNvSpPr>
          <p:nvPr>
            <p:ph idx="1"/>
          </p:nvPr>
        </p:nvSpPr>
        <p:spPr/>
        <p:txBody>
          <a:bodyPr/>
          <a:lstStyle/>
          <a:p>
            <a:r>
              <a:rPr lang="en-US" dirty="0"/>
              <a:t>Enable Maintenance Mode</a:t>
            </a:r>
          </a:p>
          <a:p>
            <a:pPr lvl="1"/>
            <a:r>
              <a:rPr lang="en-US" dirty="0"/>
              <a:t>Enabled maintenance mode for allow for specific configurations and processes to complete that may drastically alter the functionality of the system.</a:t>
            </a:r>
          </a:p>
          <a:p>
            <a:r>
              <a:rPr lang="en-US" dirty="0"/>
              <a:t>Upgrade (VMs Only)</a:t>
            </a:r>
          </a:p>
          <a:p>
            <a:pPr lvl="1"/>
            <a:r>
              <a:rPr lang="en-US" dirty="0"/>
              <a:t>Only applicable to 7.3 environments or lower, basically N/A at this point.</a:t>
            </a:r>
          </a:p>
          <a:p>
            <a:r>
              <a:rPr lang="en-US" dirty="0"/>
              <a:t>Rotate Secrets</a:t>
            </a:r>
          </a:p>
          <a:p>
            <a:pPr lvl="1"/>
            <a:r>
              <a:rPr lang="en-US" dirty="0"/>
              <a:t>Tier 1 only - this means to regenerate and assign new certificates for the instance.</a:t>
            </a:r>
          </a:p>
        </p:txBody>
      </p:sp>
    </p:spTree>
    <p:extLst>
      <p:ext uri="{BB962C8B-B14F-4D97-AF65-F5344CB8AC3E}">
        <p14:creationId xmlns:p14="http://schemas.microsoft.com/office/powerpoint/2010/main" val="1372036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B22824-D823-42A4-AAFF-005A73814412}"/>
              </a:ext>
            </a:extLst>
          </p:cNvPr>
          <p:cNvSpPr>
            <a:spLocks noGrp="1"/>
          </p:cNvSpPr>
          <p:nvPr>
            <p:ph type="title"/>
          </p:nvPr>
        </p:nvSpPr>
        <p:spPr/>
        <p:txBody>
          <a:bodyPr/>
          <a:lstStyle/>
          <a:p>
            <a:r>
              <a:rPr lang="en-US" dirty="0"/>
              <a:t>Servicing by Type – Non-Prod</a:t>
            </a:r>
          </a:p>
        </p:txBody>
      </p:sp>
      <p:sp>
        <p:nvSpPr>
          <p:cNvPr id="3" name="Content Placeholder 2">
            <a:extLst>
              <a:ext uri="{FF2B5EF4-FFF2-40B4-BE49-F238E27FC236}">
                <a16:creationId xmlns:a16="http://schemas.microsoft.com/office/drawing/2014/main" id="{23215C5A-655D-4FDD-9CB7-B885CA9EAAF0}"/>
              </a:ext>
            </a:extLst>
          </p:cNvPr>
          <p:cNvSpPr>
            <a:spLocks noGrp="1"/>
          </p:cNvSpPr>
          <p:nvPr>
            <p:ph idx="1"/>
          </p:nvPr>
        </p:nvSpPr>
        <p:spPr/>
        <p:txBody>
          <a:bodyPr>
            <a:normAutofit/>
          </a:bodyPr>
          <a:lstStyle/>
          <a:p>
            <a:r>
              <a:rPr lang="en-US" dirty="0"/>
              <a:t>Standard / Add-on</a:t>
            </a:r>
          </a:p>
          <a:p>
            <a:pPr lvl="1"/>
            <a:r>
              <a:rPr lang="en-US" dirty="0"/>
              <a:t>Largely Self Service now</a:t>
            </a:r>
          </a:p>
          <a:p>
            <a:pPr lvl="1"/>
            <a:r>
              <a:rPr lang="en-US" dirty="0"/>
              <a:t>On MSFT’s Azure subscription</a:t>
            </a:r>
          </a:p>
          <a:p>
            <a:pPr lvl="1"/>
            <a:r>
              <a:rPr lang="en-US" dirty="0"/>
              <a:t>Can stop / deallocate if you wish for VMs</a:t>
            </a:r>
          </a:p>
          <a:p>
            <a:r>
              <a:rPr lang="en-US" dirty="0"/>
              <a:t>Cloud-Hosted</a:t>
            </a:r>
          </a:p>
          <a:p>
            <a:pPr lvl="1"/>
            <a:r>
              <a:rPr lang="en-US" dirty="0"/>
              <a:t>Similar to Standard / Add-on but reduced overall LCS functionality</a:t>
            </a:r>
          </a:p>
          <a:p>
            <a:pPr lvl="1"/>
            <a:r>
              <a:rPr lang="en-US" dirty="0"/>
              <a:t>Can stop / deallocate from LCS </a:t>
            </a:r>
          </a:p>
          <a:p>
            <a:r>
              <a:rPr lang="en-US" dirty="0"/>
              <a:t>VHD</a:t>
            </a:r>
          </a:p>
          <a:p>
            <a:pPr lvl="1"/>
            <a:r>
              <a:rPr lang="en-US" dirty="0"/>
              <a:t>Servicing is entirely manual via command line</a:t>
            </a:r>
          </a:p>
          <a:p>
            <a:pPr lvl="1"/>
            <a:r>
              <a:rPr lang="en-US" dirty="0"/>
              <a:t>Download from LCS update via scripts</a:t>
            </a:r>
          </a:p>
        </p:txBody>
      </p:sp>
    </p:spTree>
    <p:extLst>
      <p:ext uri="{BB962C8B-B14F-4D97-AF65-F5344CB8AC3E}">
        <p14:creationId xmlns:p14="http://schemas.microsoft.com/office/powerpoint/2010/main" val="3758912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90DFA-0B23-4BD7-98C5-C4FFC6044776}"/>
              </a:ext>
            </a:extLst>
          </p:cNvPr>
          <p:cNvSpPr>
            <a:spLocks noGrp="1"/>
          </p:cNvSpPr>
          <p:nvPr>
            <p:ph type="title"/>
          </p:nvPr>
        </p:nvSpPr>
        <p:spPr/>
        <p:txBody>
          <a:bodyPr/>
          <a:lstStyle/>
          <a:p>
            <a:r>
              <a:rPr lang="en-US" dirty="0"/>
              <a:t>Servicing by Type - Prod</a:t>
            </a:r>
          </a:p>
        </p:txBody>
      </p:sp>
      <p:sp>
        <p:nvSpPr>
          <p:cNvPr id="3" name="Content Placeholder 2">
            <a:extLst>
              <a:ext uri="{FF2B5EF4-FFF2-40B4-BE49-F238E27FC236}">
                <a16:creationId xmlns:a16="http://schemas.microsoft.com/office/drawing/2014/main" id="{99E1E224-1F89-48ED-A0FC-20D6F7AACD94}"/>
              </a:ext>
            </a:extLst>
          </p:cNvPr>
          <p:cNvSpPr>
            <a:spLocks noGrp="1"/>
          </p:cNvSpPr>
          <p:nvPr>
            <p:ph idx="1"/>
          </p:nvPr>
        </p:nvSpPr>
        <p:spPr/>
        <p:txBody>
          <a:bodyPr/>
          <a:lstStyle/>
          <a:p>
            <a:r>
              <a:rPr lang="en-US" dirty="0"/>
              <a:t>Production / Operations</a:t>
            </a:r>
          </a:p>
          <a:p>
            <a:pPr lvl="1"/>
            <a:r>
              <a:rPr lang="en-US" dirty="0"/>
              <a:t>All actions available as service requests</a:t>
            </a:r>
          </a:p>
          <a:p>
            <a:pPr lvl="1"/>
            <a:r>
              <a:rPr lang="en-US" dirty="0"/>
              <a:t>Fulfilled by DSE</a:t>
            </a:r>
          </a:p>
          <a:p>
            <a:pPr lvl="1"/>
            <a:r>
              <a:rPr lang="en-US" dirty="0"/>
              <a:t>Most commonly you would request a code deploy or a database operation</a:t>
            </a:r>
          </a:p>
          <a:p>
            <a:pPr lvl="1"/>
            <a:endParaRPr lang="en-US" dirty="0"/>
          </a:p>
        </p:txBody>
      </p:sp>
    </p:spTree>
    <p:extLst>
      <p:ext uri="{BB962C8B-B14F-4D97-AF65-F5344CB8AC3E}">
        <p14:creationId xmlns:p14="http://schemas.microsoft.com/office/powerpoint/2010/main" val="2322799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A54833-BF0B-4D48-A87B-E4E954DC9157}"/>
              </a:ext>
            </a:extLst>
          </p:cNvPr>
          <p:cNvSpPr>
            <a:spLocks noGrp="1"/>
          </p:cNvSpPr>
          <p:nvPr>
            <p:ph type="title"/>
          </p:nvPr>
        </p:nvSpPr>
        <p:spPr/>
        <p:txBody>
          <a:bodyPr/>
          <a:lstStyle/>
          <a:p>
            <a:r>
              <a:rPr lang="en-US" dirty="0"/>
              <a:t>Servicing by Type – Prod (cont.)</a:t>
            </a:r>
          </a:p>
        </p:txBody>
      </p:sp>
      <p:sp>
        <p:nvSpPr>
          <p:cNvPr id="3" name="Content Placeholder 2">
            <a:extLst>
              <a:ext uri="{FF2B5EF4-FFF2-40B4-BE49-F238E27FC236}">
                <a16:creationId xmlns:a16="http://schemas.microsoft.com/office/drawing/2014/main" id="{9C72D6FA-71CD-479D-B09E-7705811D34BC}"/>
              </a:ext>
            </a:extLst>
          </p:cNvPr>
          <p:cNvSpPr>
            <a:spLocks noGrp="1"/>
          </p:cNvSpPr>
          <p:nvPr>
            <p:ph idx="1"/>
          </p:nvPr>
        </p:nvSpPr>
        <p:spPr/>
        <p:txBody>
          <a:bodyPr/>
          <a:lstStyle/>
          <a:p>
            <a:endParaRPr lang="en-US" dirty="0"/>
          </a:p>
        </p:txBody>
      </p:sp>
      <p:pic>
        <p:nvPicPr>
          <p:cNvPr id="5" name="Picture 4">
            <a:extLst>
              <a:ext uri="{FF2B5EF4-FFF2-40B4-BE49-F238E27FC236}">
                <a16:creationId xmlns:a16="http://schemas.microsoft.com/office/drawing/2014/main" id="{2496B726-554E-477D-B26F-DD623CBF22D9}"/>
              </a:ext>
            </a:extLst>
          </p:cNvPr>
          <p:cNvPicPr>
            <a:picLocks noChangeAspect="1"/>
          </p:cNvPicPr>
          <p:nvPr/>
        </p:nvPicPr>
        <p:blipFill>
          <a:blip r:embed="rId3"/>
          <a:stretch>
            <a:fillRect/>
          </a:stretch>
        </p:blipFill>
        <p:spPr>
          <a:xfrm>
            <a:off x="1938857" y="1690688"/>
            <a:ext cx="8314286" cy="4361905"/>
          </a:xfrm>
          <a:prstGeom prst="rect">
            <a:avLst/>
          </a:prstGeom>
        </p:spPr>
      </p:pic>
    </p:spTree>
    <p:extLst>
      <p:ext uri="{BB962C8B-B14F-4D97-AF65-F5344CB8AC3E}">
        <p14:creationId xmlns:p14="http://schemas.microsoft.com/office/powerpoint/2010/main" val="34230324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5A7A17-8E06-4ACF-B8A0-4C7DD2B62C0E}"/>
              </a:ext>
            </a:extLst>
          </p:cNvPr>
          <p:cNvSpPr>
            <a:spLocks noGrp="1"/>
          </p:cNvSpPr>
          <p:nvPr>
            <p:ph type="title"/>
          </p:nvPr>
        </p:nvSpPr>
        <p:spPr/>
        <p:txBody>
          <a:bodyPr/>
          <a:lstStyle/>
          <a:p>
            <a:r>
              <a:rPr lang="en-US" dirty="0"/>
              <a:t>Servicing by Type – Prod (cont.)</a:t>
            </a:r>
          </a:p>
        </p:txBody>
      </p:sp>
      <p:sp>
        <p:nvSpPr>
          <p:cNvPr id="3" name="Content Placeholder 2">
            <a:extLst>
              <a:ext uri="{FF2B5EF4-FFF2-40B4-BE49-F238E27FC236}">
                <a16:creationId xmlns:a16="http://schemas.microsoft.com/office/drawing/2014/main" id="{04957B56-B09E-40E7-A766-89B66EE821A9}"/>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A5BA5470-A89B-4F64-89B3-76A0C883004B}"/>
              </a:ext>
            </a:extLst>
          </p:cNvPr>
          <p:cNvPicPr>
            <a:picLocks noChangeAspect="1"/>
          </p:cNvPicPr>
          <p:nvPr/>
        </p:nvPicPr>
        <p:blipFill>
          <a:blip r:embed="rId2"/>
          <a:stretch>
            <a:fillRect/>
          </a:stretch>
        </p:blipFill>
        <p:spPr>
          <a:xfrm>
            <a:off x="1767428" y="1833762"/>
            <a:ext cx="8657143" cy="3190476"/>
          </a:xfrm>
          <a:prstGeom prst="rect">
            <a:avLst/>
          </a:prstGeom>
        </p:spPr>
      </p:pic>
    </p:spTree>
    <p:extLst>
      <p:ext uri="{BB962C8B-B14F-4D97-AF65-F5344CB8AC3E}">
        <p14:creationId xmlns:p14="http://schemas.microsoft.com/office/powerpoint/2010/main" val="1368287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734CDB-F686-4BEE-BA95-2588EF2B7E76}"/>
              </a:ext>
            </a:extLst>
          </p:cNvPr>
          <p:cNvSpPr>
            <a:spLocks noGrp="1"/>
          </p:cNvSpPr>
          <p:nvPr>
            <p:ph type="title"/>
          </p:nvPr>
        </p:nvSpPr>
        <p:spPr/>
        <p:txBody>
          <a:bodyPr/>
          <a:lstStyle/>
          <a:p>
            <a:r>
              <a:rPr lang="en-US" dirty="0"/>
              <a:t>Tear Down: Non-Prod</a:t>
            </a:r>
          </a:p>
        </p:txBody>
      </p:sp>
      <p:sp>
        <p:nvSpPr>
          <p:cNvPr id="3" name="Content Placeholder 2">
            <a:extLst>
              <a:ext uri="{FF2B5EF4-FFF2-40B4-BE49-F238E27FC236}">
                <a16:creationId xmlns:a16="http://schemas.microsoft.com/office/drawing/2014/main" id="{B531F9DC-534B-4819-85F5-CFE39C529B95}"/>
              </a:ext>
            </a:extLst>
          </p:cNvPr>
          <p:cNvSpPr>
            <a:spLocks noGrp="1"/>
          </p:cNvSpPr>
          <p:nvPr>
            <p:ph idx="1"/>
          </p:nvPr>
        </p:nvSpPr>
        <p:spPr/>
        <p:txBody>
          <a:bodyPr/>
          <a:lstStyle/>
          <a:p>
            <a:r>
              <a:rPr lang="en-US" dirty="0"/>
              <a:t>Cloud-Hosted</a:t>
            </a:r>
          </a:p>
          <a:p>
            <a:pPr lvl="1"/>
            <a:r>
              <a:rPr lang="en-US" dirty="0"/>
              <a:t>Deallocate then delete. All data are lost and all resources in VM resource group are deleted including resource group</a:t>
            </a:r>
          </a:p>
          <a:p>
            <a:r>
              <a:rPr lang="en-US" dirty="0"/>
              <a:t>Standard / Add-On</a:t>
            </a:r>
          </a:p>
          <a:p>
            <a:pPr lvl="1"/>
            <a:r>
              <a:rPr lang="en-US" dirty="0"/>
              <a:t>Deallocate then delete. Can re-provision once delete is complete. Slot remains if unused</a:t>
            </a:r>
          </a:p>
        </p:txBody>
      </p:sp>
      <p:pic>
        <p:nvPicPr>
          <p:cNvPr id="8194" name="Picture 2" descr="Star Wars, Lightsaber, Science Fiction, Starwars">
            <a:extLst>
              <a:ext uri="{FF2B5EF4-FFF2-40B4-BE49-F238E27FC236}">
                <a16:creationId xmlns:a16="http://schemas.microsoft.com/office/drawing/2014/main" id="{AF844EF2-6E43-4D5F-A9DA-28CF1624C5F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4343400"/>
            <a:ext cx="9144000" cy="228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10812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4967E9-875F-4F7D-B48A-BB61E7D9F36F}"/>
              </a:ext>
            </a:extLst>
          </p:cNvPr>
          <p:cNvSpPr>
            <a:spLocks noGrp="1"/>
          </p:cNvSpPr>
          <p:nvPr>
            <p:ph type="title"/>
          </p:nvPr>
        </p:nvSpPr>
        <p:spPr/>
        <p:txBody>
          <a:bodyPr/>
          <a:lstStyle/>
          <a:p>
            <a:endParaRPr lang="en-US" dirty="0"/>
          </a:p>
        </p:txBody>
      </p:sp>
      <p:pic>
        <p:nvPicPr>
          <p:cNvPr id="1026" name="Picture 2">
            <a:extLst>
              <a:ext uri="{FF2B5EF4-FFF2-40B4-BE49-F238E27FC236}">
                <a16:creationId xmlns:a16="http://schemas.microsoft.com/office/drawing/2014/main" id="{497F0713-07D9-4AF5-9AA9-500D6CDCF88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191005" y="1600200"/>
            <a:ext cx="9809990" cy="45767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D9F0BDBA-F59E-4417-8E47-7A83803EB739}"/>
              </a:ext>
            </a:extLst>
          </p:cNvPr>
          <p:cNvSpPr/>
          <p:nvPr/>
        </p:nvSpPr>
        <p:spPr>
          <a:xfrm>
            <a:off x="1502979" y="1492470"/>
            <a:ext cx="9722069" cy="2060028"/>
          </a:xfrm>
          <a:prstGeom prst="rect">
            <a:avLst/>
          </a:prstGeom>
          <a:solidFill>
            <a:schemeClr val="accent5">
              <a:alpha val="15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25326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939A33-942C-4EC0-B63E-9CB9A0E9F0E5}"/>
              </a:ext>
            </a:extLst>
          </p:cNvPr>
          <p:cNvSpPr>
            <a:spLocks noGrp="1"/>
          </p:cNvSpPr>
          <p:nvPr>
            <p:ph type="title"/>
          </p:nvPr>
        </p:nvSpPr>
        <p:spPr/>
        <p:txBody>
          <a:bodyPr/>
          <a:lstStyle/>
          <a:p>
            <a:r>
              <a:rPr lang="en-US" dirty="0"/>
              <a:t>Teardown: Production</a:t>
            </a:r>
          </a:p>
        </p:txBody>
      </p:sp>
      <p:sp>
        <p:nvSpPr>
          <p:cNvPr id="3" name="Content Placeholder 2">
            <a:extLst>
              <a:ext uri="{FF2B5EF4-FFF2-40B4-BE49-F238E27FC236}">
                <a16:creationId xmlns:a16="http://schemas.microsoft.com/office/drawing/2014/main" id="{3FB324AD-388A-4134-8859-C22A19ECECA4}"/>
              </a:ext>
            </a:extLst>
          </p:cNvPr>
          <p:cNvSpPr>
            <a:spLocks noGrp="1"/>
          </p:cNvSpPr>
          <p:nvPr>
            <p:ph idx="1"/>
          </p:nvPr>
        </p:nvSpPr>
        <p:spPr/>
        <p:txBody>
          <a:bodyPr/>
          <a:lstStyle/>
          <a:p>
            <a:r>
              <a:rPr lang="en-US" dirty="0"/>
              <a:t>Nope</a:t>
            </a:r>
          </a:p>
          <a:p>
            <a:r>
              <a:rPr lang="en-US" dirty="0"/>
              <a:t>Entirely Managed by MSFT</a:t>
            </a:r>
          </a:p>
        </p:txBody>
      </p:sp>
      <p:pic>
        <p:nvPicPr>
          <p:cNvPr id="7170" name="Picture 2" descr="Warning Sign, Road Sign, Traffic Sign, Not Allowed">
            <a:extLst>
              <a:ext uri="{FF2B5EF4-FFF2-40B4-BE49-F238E27FC236}">
                <a16:creationId xmlns:a16="http://schemas.microsoft.com/office/drawing/2014/main" id="{432BDD72-3F4A-4CF0-8CB7-82ABCB9A91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86366" y="1690688"/>
            <a:ext cx="4317999" cy="4270549"/>
          </a:xfrm>
          <a:prstGeom prst="rect">
            <a:avLst/>
          </a:prstGeom>
          <a:noFill/>
          <a:extLst>
            <a:ext uri="{909E8E84-426E-40DD-AFC4-6F175D3DCCD1}">
              <a14:hiddenFill xmlns:a14="http://schemas.microsoft.com/office/drawing/2010/main">
                <a:solidFill>
                  <a:srgbClr val="FFFFFF"/>
                </a:solidFill>
              </a14:hiddenFill>
            </a:ext>
          </a:extLst>
        </p:spPr>
      </p:pic>
      <p:pic>
        <p:nvPicPr>
          <p:cNvPr id="10242" name="Picture 2" descr="Spaceship, Starwars, Model, Isolated, Film">
            <a:extLst>
              <a:ext uri="{FF2B5EF4-FFF2-40B4-BE49-F238E27FC236}">
                <a16:creationId xmlns:a16="http://schemas.microsoft.com/office/drawing/2014/main" id="{4091E7AE-AE56-4E00-966D-79D25E59E0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3065637"/>
            <a:ext cx="4826000" cy="289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2842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734CDB-F686-4BEE-BA95-2588EF2B7E76}"/>
              </a:ext>
            </a:extLst>
          </p:cNvPr>
          <p:cNvSpPr>
            <a:spLocks noGrp="1"/>
          </p:cNvSpPr>
          <p:nvPr>
            <p:ph type="title"/>
          </p:nvPr>
        </p:nvSpPr>
        <p:spPr/>
        <p:txBody>
          <a:bodyPr/>
          <a:lstStyle/>
          <a:p>
            <a:r>
              <a:rPr lang="en-US" dirty="0"/>
              <a:t>Resizing</a:t>
            </a:r>
          </a:p>
        </p:txBody>
      </p:sp>
      <p:sp>
        <p:nvSpPr>
          <p:cNvPr id="3" name="Content Placeholder 2">
            <a:extLst>
              <a:ext uri="{FF2B5EF4-FFF2-40B4-BE49-F238E27FC236}">
                <a16:creationId xmlns:a16="http://schemas.microsoft.com/office/drawing/2014/main" id="{B531F9DC-534B-4819-85F5-CFE39C529B95}"/>
              </a:ext>
            </a:extLst>
          </p:cNvPr>
          <p:cNvSpPr>
            <a:spLocks noGrp="1"/>
          </p:cNvSpPr>
          <p:nvPr>
            <p:ph idx="1"/>
          </p:nvPr>
        </p:nvSpPr>
        <p:spPr>
          <a:xfrm>
            <a:off x="838200" y="1600200"/>
            <a:ext cx="8305800" cy="4576763"/>
          </a:xfrm>
        </p:spPr>
        <p:txBody>
          <a:bodyPr/>
          <a:lstStyle/>
          <a:p>
            <a:r>
              <a:rPr lang="en-US" dirty="0"/>
              <a:t>Cloud-Hosted</a:t>
            </a:r>
          </a:p>
          <a:p>
            <a:pPr lvl="1"/>
            <a:r>
              <a:rPr lang="en-US" dirty="0"/>
              <a:t>Resize the VM</a:t>
            </a:r>
          </a:p>
          <a:p>
            <a:pPr lvl="1"/>
            <a:r>
              <a:rPr lang="en-US" dirty="0"/>
              <a:t>LCS may not reflect the state of the VM </a:t>
            </a:r>
          </a:p>
          <a:p>
            <a:r>
              <a:rPr lang="en-US" dirty="0"/>
              <a:t>Standard / Add-On</a:t>
            </a:r>
          </a:p>
          <a:p>
            <a:pPr lvl="1"/>
            <a:r>
              <a:rPr lang="en-US" dirty="0"/>
              <a:t>For non-production, delete and re-provision</a:t>
            </a:r>
          </a:p>
          <a:p>
            <a:pPr lvl="1"/>
            <a:r>
              <a:rPr lang="en-US" dirty="0"/>
              <a:t>For Prod, create a request to re-evaluate usage based on licenses, increased functionality or seasonality</a:t>
            </a:r>
          </a:p>
        </p:txBody>
      </p:sp>
      <p:pic>
        <p:nvPicPr>
          <p:cNvPr id="9220" name="Picture 4">
            <a:extLst>
              <a:ext uri="{FF2B5EF4-FFF2-40B4-BE49-F238E27FC236}">
                <a16:creationId xmlns:a16="http://schemas.microsoft.com/office/drawing/2014/main" id="{AD15797B-F355-480E-86F6-4B76F4B4A6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26769" y="430861"/>
            <a:ext cx="4124325" cy="571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1634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586A77B-C884-454D-8D36-AD1EE58DA2A1}"/>
              </a:ext>
            </a:extLst>
          </p:cNvPr>
          <p:cNvSpPr>
            <a:spLocks noGrp="1"/>
          </p:cNvSpPr>
          <p:nvPr>
            <p:ph type="ctrTitle"/>
          </p:nvPr>
        </p:nvSpPr>
        <p:spPr/>
        <p:txBody>
          <a:bodyPr/>
          <a:lstStyle/>
          <a:p>
            <a:r>
              <a:rPr lang="en-US" dirty="0"/>
              <a:t>Tools</a:t>
            </a:r>
          </a:p>
        </p:txBody>
      </p:sp>
      <p:sp>
        <p:nvSpPr>
          <p:cNvPr id="5" name="Subtitle 4">
            <a:extLst>
              <a:ext uri="{FF2B5EF4-FFF2-40B4-BE49-F238E27FC236}">
                <a16:creationId xmlns:a16="http://schemas.microsoft.com/office/drawing/2014/main" id="{49697F60-25B6-4F43-AEB7-8EA8E5F9DE4F}"/>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8083092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8C863C-0529-4B4A-B1FE-FEE02DB902D0}"/>
              </a:ext>
            </a:extLst>
          </p:cNvPr>
          <p:cNvSpPr>
            <a:spLocks noGrp="1"/>
          </p:cNvSpPr>
          <p:nvPr>
            <p:ph type="title"/>
          </p:nvPr>
        </p:nvSpPr>
        <p:spPr/>
        <p:txBody>
          <a:bodyPr/>
          <a:lstStyle/>
          <a:p>
            <a:r>
              <a:rPr lang="en-US" dirty="0"/>
              <a:t>Business Process Modeler (BPM)</a:t>
            </a:r>
          </a:p>
        </p:txBody>
      </p:sp>
      <p:pic>
        <p:nvPicPr>
          <p:cNvPr id="4" name="Content Placeholder 3">
            <a:extLst>
              <a:ext uri="{FF2B5EF4-FFF2-40B4-BE49-F238E27FC236}">
                <a16:creationId xmlns:a16="http://schemas.microsoft.com/office/drawing/2014/main" id="{228506CB-3E31-4F32-AFBF-F551BAFFB348}"/>
              </a:ext>
            </a:extLst>
          </p:cNvPr>
          <p:cNvPicPr>
            <a:picLocks noGrp="1" noChangeAspect="1"/>
          </p:cNvPicPr>
          <p:nvPr>
            <p:ph idx="1"/>
          </p:nvPr>
        </p:nvPicPr>
        <p:blipFill>
          <a:blip r:embed="rId3"/>
          <a:stretch>
            <a:fillRect/>
          </a:stretch>
        </p:blipFill>
        <p:spPr>
          <a:xfrm>
            <a:off x="1391851" y="1825625"/>
            <a:ext cx="9408298" cy="4351338"/>
          </a:xfrm>
          <a:prstGeom prst="rect">
            <a:avLst/>
          </a:prstGeom>
        </p:spPr>
      </p:pic>
    </p:spTree>
    <p:extLst>
      <p:ext uri="{BB962C8B-B14F-4D97-AF65-F5344CB8AC3E}">
        <p14:creationId xmlns:p14="http://schemas.microsoft.com/office/powerpoint/2010/main" val="221414124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6D1633-0AA3-47CB-A4BB-DBFC49460ED6}"/>
              </a:ext>
            </a:extLst>
          </p:cNvPr>
          <p:cNvSpPr>
            <a:spLocks noGrp="1"/>
          </p:cNvSpPr>
          <p:nvPr>
            <p:ph type="title"/>
          </p:nvPr>
        </p:nvSpPr>
        <p:spPr/>
        <p:txBody>
          <a:bodyPr/>
          <a:lstStyle/>
          <a:p>
            <a:r>
              <a:rPr lang="en-US" dirty="0"/>
              <a:t>BPM Sync</a:t>
            </a:r>
          </a:p>
        </p:txBody>
      </p:sp>
      <p:pic>
        <p:nvPicPr>
          <p:cNvPr id="4" name="Content Placeholder 3">
            <a:extLst>
              <a:ext uri="{FF2B5EF4-FFF2-40B4-BE49-F238E27FC236}">
                <a16:creationId xmlns:a16="http://schemas.microsoft.com/office/drawing/2014/main" id="{D8C9ACB4-24CA-4EBF-B529-FB0215F4DE2F}"/>
              </a:ext>
            </a:extLst>
          </p:cNvPr>
          <p:cNvPicPr>
            <a:picLocks noGrp="1" noChangeAspect="1"/>
          </p:cNvPicPr>
          <p:nvPr>
            <p:ph idx="1"/>
          </p:nvPr>
        </p:nvPicPr>
        <p:blipFill>
          <a:blip r:embed="rId2"/>
          <a:stretch>
            <a:fillRect/>
          </a:stretch>
        </p:blipFill>
        <p:spPr>
          <a:xfrm>
            <a:off x="2988266" y="1825625"/>
            <a:ext cx="6215467" cy="4351338"/>
          </a:xfrm>
          <a:prstGeom prst="rect">
            <a:avLst/>
          </a:prstGeom>
        </p:spPr>
      </p:pic>
    </p:spTree>
    <p:extLst>
      <p:ext uri="{BB962C8B-B14F-4D97-AF65-F5344CB8AC3E}">
        <p14:creationId xmlns:p14="http://schemas.microsoft.com/office/powerpoint/2010/main" val="68201155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F8BD35-58B2-480A-B856-B5A5921A61BD}"/>
              </a:ext>
            </a:extLst>
          </p:cNvPr>
          <p:cNvSpPr>
            <a:spLocks noGrp="1"/>
          </p:cNvSpPr>
          <p:nvPr>
            <p:ph type="title"/>
          </p:nvPr>
        </p:nvSpPr>
        <p:spPr/>
        <p:txBody>
          <a:bodyPr/>
          <a:lstStyle/>
          <a:p>
            <a:r>
              <a:rPr lang="en-US" dirty="0"/>
              <a:t>BPM Library</a:t>
            </a:r>
          </a:p>
        </p:txBody>
      </p:sp>
      <p:pic>
        <p:nvPicPr>
          <p:cNvPr id="4" name="Content Placeholder 3">
            <a:extLst>
              <a:ext uri="{FF2B5EF4-FFF2-40B4-BE49-F238E27FC236}">
                <a16:creationId xmlns:a16="http://schemas.microsoft.com/office/drawing/2014/main" id="{2D771E24-4B94-4F94-ACC9-060C143F0793}"/>
              </a:ext>
            </a:extLst>
          </p:cNvPr>
          <p:cNvPicPr>
            <a:picLocks noGrp="1" noChangeAspect="1"/>
          </p:cNvPicPr>
          <p:nvPr>
            <p:ph idx="1"/>
          </p:nvPr>
        </p:nvPicPr>
        <p:blipFill>
          <a:blip r:embed="rId2"/>
          <a:stretch>
            <a:fillRect/>
          </a:stretch>
        </p:blipFill>
        <p:spPr>
          <a:xfrm>
            <a:off x="1637852" y="1825625"/>
            <a:ext cx="8916295" cy="4351338"/>
          </a:xfrm>
          <a:prstGeom prst="rect">
            <a:avLst/>
          </a:prstGeom>
        </p:spPr>
      </p:pic>
      <p:sp>
        <p:nvSpPr>
          <p:cNvPr id="6" name="Arrow: Down 5">
            <a:extLst>
              <a:ext uri="{FF2B5EF4-FFF2-40B4-BE49-F238E27FC236}">
                <a16:creationId xmlns:a16="http://schemas.microsoft.com/office/drawing/2014/main" id="{0324DC7A-A98C-48EE-9269-80FD97A98D2A}"/>
              </a:ext>
            </a:extLst>
          </p:cNvPr>
          <p:cNvSpPr/>
          <p:nvPr/>
        </p:nvSpPr>
        <p:spPr>
          <a:xfrm>
            <a:off x="2019748" y="2116247"/>
            <a:ext cx="388883" cy="58124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Arrow: Down 6">
            <a:extLst>
              <a:ext uri="{FF2B5EF4-FFF2-40B4-BE49-F238E27FC236}">
                <a16:creationId xmlns:a16="http://schemas.microsoft.com/office/drawing/2014/main" id="{A49310E4-1046-4B81-B949-57BE47364A47}"/>
              </a:ext>
            </a:extLst>
          </p:cNvPr>
          <p:cNvSpPr/>
          <p:nvPr/>
        </p:nvSpPr>
        <p:spPr>
          <a:xfrm>
            <a:off x="8226106" y="2499874"/>
            <a:ext cx="388883" cy="58124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Down 7">
            <a:extLst>
              <a:ext uri="{FF2B5EF4-FFF2-40B4-BE49-F238E27FC236}">
                <a16:creationId xmlns:a16="http://schemas.microsoft.com/office/drawing/2014/main" id="{F9C9E264-3D58-40A2-AFDA-CA8602F6A50E}"/>
              </a:ext>
            </a:extLst>
          </p:cNvPr>
          <p:cNvSpPr/>
          <p:nvPr/>
        </p:nvSpPr>
        <p:spPr>
          <a:xfrm rot="10800000">
            <a:off x="8730603" y="3292365"/>
            <a:ext cx="388883" cy="58124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73275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p:cTn id="12" dur="500" fill="hold"/>
                                        <p:tgtEl>
                                          <p:spTgt spid="7"/>
                                        </p:tgtEl>
                                        <p:attrNameLst>
                                          <p:attrName>ppt_w</p:attrName>
                                        </p:attrNameLst>
                                      </p:cBhvr>
                                      <p:tavLst>
                                        <p:tav tm="0">
                                          <p:val>
                                            <p:fltVal val="0"/>
                                          </p:val>
                                        </p:tav>
                                        <p:tav tm="100000">
                                          <p:val>
                                            <p:strVal val="#ppt_w"/>
                                          </p:val>
                                        </p:tav>
                                      </p:tavLst>
                                    </p:anim>
                                    <p:anim calcmode="lin" valueType="num">
                                      <p:cBhvr>
                                        <p:cTn id="13" dur="500" fill="hold"/>
                                        <p:tgtEl>
                                          <p:spTgt spid="7"/>
                                        </p:tgtEl>
                                        <p:attrNameLst>
                                          <p:attrName>ppt_h</p:attrName>
                                        </p:attrNameLst>
                                      </p:cBhvr>
                                      <p:tavLst>
                                        <p:tav tm="0">
                                          <p:val>
                                            <p:fltVal val="0"/>
                                          </p:val>
                                        </p:tav>
                                        <p:tav tm="100000">
                                          <p:val>
                                            <p:strVal val="#ppt_h"/>
                                          </p:val>
                                        </p:tav>
                                      </p:tavLst>
                                    </p:anim>
                                    <p:animEffect transition="in" filter="fade">
                                      <p:cBhvr>
                                        <p:cTn id="14" dur="500"/>
                                        <p:tgtEl>
                                          <p:spTgt spid="7"/>
                                        </p:tgtEl>
                                      </p:cBhvr>
                                    </p:animEffect>
                                  </p:childTnLst>
                                </p:cTn>
                              </p:par>
                            </p:childTnLst>
                          </p:cTn>
                        </p:par>
                      </p:childTnLst>
                    </p:cTn>
                  </p:par>
                  <p:par>
                    <p:cTn id="15" fill="hold">
                      <p:stCondLst>
                        <p:cond delay="indefinite"/>
                      </p:stCondLst>
                      <p:childTnLst>
                        <p:par>
                          <p:cTn id="16" fill="hold">
                            <p:stCondLst>
                              <p:cond delay="0"/>
                            </p:stCondLst>
                            <p:childTnLst>
                              <p:par>
                                <p:cTn id="17" presetID="45"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1000"/>
                                        <p:tgtEl>
                                          <p:spTgt spid="8"/>
                                        </p:tgtEl>
                                      </p:cBhvr>
                                    </p:animEffect>
                                    <p:anim calcmode="lin" valueType="num">
                                      <p:cBhvr>
                                        <p:cTn id="20" dur="1000" fill="hold"/>
                                        <p:tgtEl>
                                          <p:spTgt spid="8"/>
                                        </p:tgtEl>
                                        <p:attrNameLst>
                                          <p:attrName>ppt_w</p:attrName>
                                        </p:attrNameLst>
                                      </p:cBhvr>
                                      <p:tavLst>
                                        <p:tav tm="0" fmla="#ppt_w*sin(2.5*pi*$)">
                                          <p:val>
                                            <p:fltVal val="0"/>
                                          </p:val>
                                        </p:tav>
                                        <p:tav tm="100000">
                                          <p:val>
                                            <p:fltVal val="1"/>
                                          </p:val>
                                        </p:tav>
                                      </p:tavLst>
                                    </p:anim>
                                    <p:anim calcmode="lin" valueType="num">
                                      <p:cBhvr>
                                        <p:cTn id="21" dur="1000" fill="hold"/>
                                        <p:tgtEl>
                                          <p:spTgt spid="8"/>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6D1633-0AA3-47CB-A4BB-DBFC49460ED6}"/>
              </a:ext>
            </a:extLst>
          </p:cNvPr>
          <p:cNvSpPr>
            <a:spLocks noGrp="1"/>
          </p:cNvSpPr>
          <p:nvPr>
            <p:ph type="title"/>
          </p:nvPr>
        </p:nvSpPr>
        <p:spPr/>
        <p:txBody>
          <a:bodyPr/>
          <a:lstStyle/>
          <a:p>
            <a:r>
              <a:rPr lang="en-US" dirty="0"/>
              <a:t>VSTS (Azure DevOps) Sync</a:t>
            </a:r>
          </a:p>
        </p:txBody>
      </p:sp>
      <p:pic>
        <p:nvPicPr>
          <p:cNvPr id="4" name="Content Placeholder 3">
            <a:extLst>
              <a:ext uri="{FF2B5EF4-FFF2-40B4-BE49-F238E27FC236}">
                <a16:creationId xmlns:a16="http://schemas.microsoft.com/office/drawing/2014/main" id="{780BB31F-0E43-477D-AD64-CFF05F1FA1FF}"/>
              </a:ext>
            </a:extLst>
          </p:cNvPr>
          <p:cNvPicPr>
            <a:picLocks noGrp="1" noChangeAspect="1"/>
          </p:cNvPicPr>
          <p:nvPr>
            <p:ph idx="1"/>
          </p:nvPr>
        </p:nvPicPr>
        <p:blipFill>
          <a:blip r:embed="rId3"/>
          <a:stretch>
            <a:fillRect/>
          </a:stretch>
        </p:blipFill>
        <p:spPr>
          <a:xfrm>
            <a:off x="1637852" y="1825625"/>
            <a:ext cx="8916295" cy="4351338"/>
          </a:xfrm>
          <a:prstGeom prst="rect">
            <a:avLst/>
          </a:prstGeom>
        </p:spPr>
      </p:pic>
    </p:spTree>
    <p:extLst>
      <p:ext uri="{BB962C8B-B14F-4D97-AF65-F5344CB8AC3E}">
        <p14:creationId xmlns:p14="http://schemas.microsoft.com/office/powerpoint/2010/main" val="147386908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F8BD35-58B2-480A-B856-B5A5921A61BD}"/>
              </a:ext>
            </a:extLst>
          </p:cNvPr>
          <p:cNvSpPr>
            <a:spLocks noGrp="1"/>
          </p:cNvSpPr>
          <p:nvPr>
            <p:ph type="title"/>
          </p:nvPr>
        </p:nvSpPr>
        <p:spPr/>
        <p:txBody>
          <a:bodyPr/>
          <a:lstStyle/>
          <a:p>
            <a:r>
              <a:rPr lang="en-US" dirty="0"/>
              <a:t>Upload Task Recording</a:t>
            </a:r>
          </a:p>
        </p:txBody>
      </p:sp>
      <p:pic>
        <p:nvPicPr>
          <p:cNvPr id="10242" name="Picture 2" descr="Upload AXTR dialog box">
            <a:extLst>
              <a:ext uri="{FF2B5EF4-FFF2-40B4-BE49-F238E27FC236}">
                <a16:creationId xmlns:a16="http://schemas.microsoft.com/office/drawing/2014/main" id="{04ACFEBB-A655-4801-B15A-73B984E1EF6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069449" y="1825625"/>
            <a:ext cx="8053101"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139330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6D1633-0AA3-47CB-A4BB-DBFC49460ED6}"/>
              </a:ext>
            </a:extLst>
          </p:cNvPr>
          <p:cNvSpPr>
            <a:spLocks noGrp="1"/>
          </p:cNvSpPr>
          <p:nvPr>
            <p:ph type="title"/>
          </p:nvPr>
        </p:nvSpPr>
        <p:spPr/>
        <p:txBody>
          <a:bodyPr/>
          <a:lstStyle/>
          <a:p>
            <a:r>
              <a:rPr lang="en-US" dirty="0"/>
              <a:t>Diagrams</a:t>
            </a:r>
          </a:p>
        </p:txBody>
      </p:sp>
      <p:pic>
        <p:nvPicPr>
          <p:cNvPr id="4" name="Content Placeholder 3">
            <a:extLst>
              <a:ext uri="{FF2B5EF4-FFF2-40B4-BE49-F238E27FC236}">
                <a16:creationId xmlns:a16="http://schemas.microsoft.com/office/drawing/2014/main" id="{20AADFD1-6C2C-4F2A-89F9-F5FADEB91021}"/>
              </a:ext>
            </a:extLst>
          </p:cNvPr>
          <p:cNvPicPr>
            <a:picLocks noGrp="1" noChangeAspect="1"/>
          </p:cNvPicPr>
          <p:nvPr>
            <p:ph idx="1"/>
          </p:nvPr>
        </p:nvPicPr>
        <p:blipFill>
          <a:blip r:embed="rId2"/>
          <a:stretch>
            <a:fillRect/>
          </a:stretch>
        </p:blipFill>
        <p:spPr>
          <a:xfrm>
            <a:off x="1637852" y="1825625"/>
            <a:ext cx="8916295" cy="4351338"/>
          </a:xfrm>
          <a:prstGeom prst="rect">
            <a:avLst/>
          </a:prstGeom>
        </p:spPr>
      </p:pic>
    </p:spTree>
    <p:extLst>
      <p:ext uri="{BB962C8B-B14F-4D97-AF65-F5344CB8AC3E}">
        <p14:creationId xmlns:p14="http://schemas.microsoft.com/office/powerpoint/2010/main" val="401193375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CB8DC1-A93C-4158-BF71-FFC251B3B6ED}"/>
              </a:ext>
            </a:extLst>
          </p:cNvPr>
          <p:cNvSpPr>
            <a:spLocks noGrp="1"/>
          </p:cNvSpPr>
          <p:nvPr>
            <p:ph type="ctrTitle"/>
          </p:nvPr>
        </p:nvSpPr>
        <p:spPr/>
        <p:txBody>
          <a:bodyPr>
            <a:normAutofit fontScale="90000"/>
          </a:bodyPr>
          <a:lstStyle/>
          <a:p>
            <a:r>
              <a:rPr lang="en-US" dirty="0"/>
              <a:t>Analytics, Diagnostics and Environment Monitoring</a:t>
            </a:r>
          </a:p>
        </p:txBody>
      </p:sp>
    </p:spTree>
    <p:extLst>
      <p:ext uri="{BB962C8B-B14F-4D97-AF65-F5344CB8AC3E}">
        <p14:creationId xmlns:p14="http://schemas.microsoft.com/office/powerpoint/2010/main" val="11413950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1_Office Theme">
  <a:themeElements>
    <a:clrScheme name="Focus">
      <a:dk1>
        <a:srgbClr val="3F454F"/>
      </a:dk1>
      <a:lt1>
        <a:srgbClr val="FFFFFF"/>
      </a:lt1>
      <a:dk2>
        <a:srgbClr val="3353FF"/>
      </a:dk2>
      <a:lt2>
        <a:srgbClr val="EBEBEC"/>
      </a:lt2>
      <a:accent1>
        <a:srgbClr val="FE8B00"/>
      </a:accent1>
      <a:accent2>
        <a:srgbClr val="EA0029"/>
      </a:accent2>
      <a:accent3>
        <a:srgbClr val="3D1B52"/>
      </a:accent3>
      <a:accent4>
        <a:srgbClr val="FFB71B"/>
      </a:accent4>
      <a:accent5>
        <a:srgbClr val="0093C9"/>
      </a:accent5>
      <a:accent6>
        <a:srgbClr val="80BC00"/>
      </a:accent6>
      <a:hlink>
        <a:srgbClr val="001F60"/>
      </a:hlink>
      <a:folHlink>
        <a:srgbClr val="752775"/>
      </a:folHlink>
    </a:clrScheme>
    <a:fontScheme name="DC - Segoe">
      <a:majorFont>
        <a:latin typeface="Segoe UI Black"/>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Focus">
      <a:dk1>
        <a:srgbClr val="3F454F"/>
      </a:dk1>
      <a:lt1>
        <a:srgbClr val="FFFFFF"/>
      </a:lt1>
      <a:dk2>
        <a:srgbClr val="3353FF"/>
      </a:dk2>
      <a:lt2>
        <a:srgbClr val="EBEBEC"/>
      </a:lt2>
      <a:accent1>
        <a:srgbClr val="FE8B00"/>
      </a:accent1>
      <a:accent2>
        <a:srgbClr val="EA0029"/>
      </a:accent2>
      <a:accent3>
        <a:srgbClr val="3D1B52"/>
      </a:accent3>
      <a:accent4>
        <a:srgbClr val="FFB71B"/>
      </a:accent4>
      <a:accent5>
        <a:srgbClr val="0093C9"/>
      </a:accent5>
      <a:accent6>
        <a:srgbClr val="80BC00"/>
      </a:accent6>
      <a:hlink>
        <a:srgbClr val="001F60"/>
      </a:hlink>
      <a:folHlink>
        <a:srgbClr val="752775"/>
      </a:folHlink>
    </a:clrScheme>
    <a:fontScheme name="DC - Segoe">
      <a:majorFont>
        <a:latin typeface="segoe ui black"/>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Theme">
  <a:themeElements>
    <a:clrScheme name="Focus">
      <a:dk1>
        <a:srgbClr val="3F454F"/>
      </a:dk1>
      <a:lt1>
        <a:srgbClr val="FFFFFF"/>
      </a:lt1>
      <a:dk2>
        <a:srgbClr val="3353FF"/>
      </a:dk2>
      <a:lt2>
        <a:srgbClr val="EBEBEC"/>
      </a:lt2>
      <a:accent1>
        <a:srgbClr val="FE8B00"/>
      </a:accent1>
      <a:accent2>
        <a:srgbClr val="EA0029"/>
      </a:accent2>
      <a:accent3>
        <a:srgbClr val="3D1B52"/>
      </a:accent3>
      <a:accent4>
        <a:srgbClr val="FFB71B"/>
      </a:accent4>
      <a:accent5>
        <a:srgbClr val="0093C9"/>
      </a:accent5>
      <a:accent6>
        <a:srgbClr val="80BC00"/>
      </a:accent6>
      <a:hlink>
        <a:srgbClr val="001F60"/>
      </a:hlink>
      <a:folHlink>
        <a:srgbClr val="752775"/>
      </a:folHlink>
    </a:clrScheme>
    <a:fontScheme name="DC - Segoe">
      <a:majorFont>
        <a:latin typeface="segoe ui black"/>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28C27F6A29DBC5499A29145CCF8A6FEF" ma:contentTypeVersion="15" ma:contentTypeDescription="Create a new document." ma:contentTypeScope="" ma:versionID="6246174e4d2cd2c090d202f34aec6975">
  <xsd:schema xmlns:xsd="http://www.w3.org/2001/XMLSchema" xmlns:xs="http://www.w3.org/2001/XMLSchema" xmlns:p="http://schemas.microsoft.com/office/2006/metadata/properties" xmlns:ns2="bb5988d6-8fef-43bf-8684-73b55c79ce34" xmlns:ns3="3dd97c74-5ef0-47a1-a0c0-112a138906c0" targetNamespace="http://schemas.microsoft.com/office/2006/metadata/properties" ma:root="true" ma:fieldsID="ccc0b60ace2116ecc5954db4535ae426" ns2:_="" ns3:_="">
    <xsd:import namespace="bb5988d6-8fef-43bf-8684-73b55c79ce34"/>
    <xsd:import namespace="3dd97c74-5ef0-47a1-a0c0-112a138906c0"/>
    <xsd:element name="properties">
      <xsd:complexType>
        <xsd:sequence>
          <xsd:element name="documentManagement">
            <xsd:complexType>
              <xsd:all>
                <xsd:element ref="ns2:SharedWithUsers" minOccurs="0"/>
                <xsd:element ref="ns2:SharingHintHash" minOccurs="0"/>
                <xsd:element ref="ns2:SharedWithDetails" minOccurs="0"/>
                <xsd:element ref="ns2:LastSharedByUser" minOccurs="0"/>
                <xsd:element ref="ns2:LastSharedByTime" minOccurs="0"/>
                <xsd:element ref="ns3:MediaServiceMetadata" minOccurs="0"/>
                <xsd:element ref="ns3:MediaServiceFastMetadata" minOccurs="0"/>
                <xsd:element ref="ns3:MediaServiceDateTaken" minOccurs="0"/>
                <xsd:element ref="ns3:MediaServiceAutoTags" minOccurs="0"/>
                <xsd:element ref="ns3:MediaServiceLocation" minOccurs="0"/>
                <xsd:element ref="ns3:MediaServiceOCR" minOccurs="0"/>
                <xsd:element ref="ns3:MediaServiceEventHashCode" minOccurs="0"/>
                <xsd:element ref="ns3:MediaServiceGenerationTime"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b5988d6-8fef-43bf-8684-73b55c79ce34"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ingHintHash" ma:index="9" nillable="true" ma:displayName="Sharing Hint Hash" ma:internalName="SharingHintHash" ma:readOnly="true">
      <xsd:simpleType>
        <xsd:restriction base="dms:Text"/>
      </xsd:simpleType>
    </xsd:element>
    <xsd:element name="SharedWithDetails" ma:index="10" nillable="true" ma:displayName="Shared With Details" ma:internalName="SharedWithDetails" ma:readOnly="true">
      <xsd:simpleType>
        <xsd:restriction base="dms:Note">
          <xsd:maxLength value="255"/>
        </xsd:restriction>
      </xsd:simpleType>
    </xsd:element>
    <xsd:element name="LastSharedByUser" ma:index="11" nillable="true" ma:displayName="Last Shared By User" ma:description="" ma:internalName="LastSharedByUser" ma:readOnly="true">
      <xsd:simpleType>
        <xsd:restriction base="dms:Note">
          <xsd:maxLength value="255"/>
        </xsd:restriction>
      </xsd:simpleType>
    </xsd:element>
    <xsd:element name="LastSharedByTime" ma:index="12"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3dd97c74-5ef0-47a1-a0c0-112a138906c0" elementFormDefault="qualified">
    <xsd:import namespace="http://schemas.microsoft.com/office/2006/documentManagement/types"/>
    <xsd:import namespace="http://schemas.microsoft.com/office/infopath/2007/PartnerControls"/>
    <xsd:element name="MediaServiceMetadata" ma:index="13" nillable="true" ma:displayName="MediaServiceMetadata" ma:description="" ma:hidden="true" ma:internalName="MediaServiceMetadata" ma:readOnly="true">
      <xsd:simpleType>
        <xsd:restriction base="dms:Note"/>
      </xsd:simpleType>
    </xsd:element>
    <xsd:element name="MediaServiceFastMetadata" ma:index="14" nillable="true" ma:displayName="MediaServiceFastMetadata" ma:description="" ma:hidden="true" ma:internalName="MediaServiceFastMetadata" ma:readOnly="true">
      <xsd:simpleType>
        <xsd:restriction base="dms:Note"/>
      </xsd:simpleType>
    </xsd:element>
    <xsd:element name="MediaServiceDateTaken" ma:index="15" nillable="true" ma:displayName="MediaServiceDateTaken" ma:description="" ma:hidden="true" ma:internalName="MediaServiceDateTaken" ma:readOnly="true">
      <xsd:simpleType>
        <xsd:restriction base="dms:Text"/>
      </xsd:simpleType>
    </xsd:element>
    <xsd:element name="MediaServiceAutoTags" ma:index="16" nillable="true" ma:displayName="MediaServiceAutoTags" ma:description="" ma:internalName="MediaServiceAutoTags" ma:readOnly="true">
      <xsd:simpleType>
        <xsd:restriction base="dms:Text"/>
      </xsd:simpleType>
    </xsd:element>
    <xsd:element name="MediaServiceLocation" ma:index="17" nillable="true" ma:displayName="MediaServiceLocation" ma:description="" ma:internalName="MediaServiceLocation" ma:readOnly="true">
      <xsd:simpleType>
        <xsd:restriction base="dms:Text"/>
      </xsd:simpleType>
    </xsd:element>
    <xsd:element name="MediaServiceOCR" ma:index="18" nillable="true" ma:displayName="MediaServiceOCR" ma:internalName="MediaServiceOCR" ma:readOnly="true">
      <xsd:simpleType>
        <xsd:restriction base="dms:Note">
          <xsd:maxLength value="255"/>
        </xsd:restriction>
      </xsd:simpleType>
    </xsd:element>
    <xsd:element name="MediaServiceEventHashCode" ma:index="19" nillable="true" ma:displayName="MediaServiceEventHashCode" ma:hidden="true" ma:internalName="MediaServiceEventHashCode" ma:readOnly="true">
      <xsd:simpleType>
        <xsd:restriction base="dms:Text"/>
      </xsd:simpleType>
    </xsd:element>
    <xsd:element name="MediaServiceGenerationTime" ma:index="20" nillable="true" ma:displayName="MediaServiceGenerationTime" ma:hidden="true" ma:internalName="MediaServiceGenerationTime" ma:readOnly="true">
      <xsd:simpleType>
        <xsd:restriction base="dms:Text"/>
      </xsd:simpleType>
    </xsd:element>
    <xsd:element name="MediaServiceAutoKeyPoints" ma:index="21" nillable="true" ma:displayName="MediaServiceAutoKeyPoints" ma:hidden="true" ma:internalName="MediaServiceAutoKeyPoints" ma:readOnly="true">
      <xsd:simpleType>
        <xsd:restriction base="dms:Note"/>
      </xsd:simpleType>
    </xsd:element>
    <xsd:element name="MediaServiceKeyPoints" ma:index="22"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927BEEE-6638-43A2-8364-CD2C1702069D}">
  <ds:schemaRefs>
    <ds:schemaRef ds:uri="http://schemas.microsoft.com/sharepoint/v3/contenttype/forms"/>
  </ds:schemaRefs>
</ds:datastoreItem>
</file>

<file path=customXml/itemProps2.xml><?xml version="1.0" encoding="utf-8"?>
<ds:datastoreItem xmlns:ds="http://schemas.openxmlformats.org/officeDocument/2006/customXml" ds:itemID="{2924B060-7574-449B-A729-68ECD5F7BE80}">
  <ds:schemaRefs>
    <ds:schemaRef ds:uri="http://www.w3.org/XML/1998/namespace"/>
    <ds:schemaRef ds:uri="3dd97c74-5ef0-47a1-a0c0-112a138906c0"/>
    <ds:schemaRef ds:uri="http://schemas.microsoft.com/office/2006/documentManagement/types"/>
    <ds:schemaRef ds:uri="http://purl.org/dc/terms/"/>
    <ds:schemaRef ds:uri="http://schemas.microsoft.com/office/2006/metadata/properties"/>
    <ds:schemaRef ds:uri="bb5988d6-8fef-43bf-8684-73b55c79ce34"/>
    <ds:schemaRef ds:uri="http://purl.org/dc/dcmitype/"/>
    <ds:schemaRef ds:uri="http://purl.org/dc/elements/1.1/"/>
    <ds:schemaRef ds:uri="http://schemas.microsoft.com/office/infopath/2007/PartnerControls"/>
    <ds:schemaRef ds:uri="http://schemas.openxmlformats.org/package/2006/metadata/core-properties"/>
  </ds:schemaRefs>
</ds:datastoreItem>
</file>

<file path=customXml/itemProps3.xml><?xml version="1.0" encoding="utf-8"?>
<ds:datastoreItem xmlns:ds="http://schemas.openxmlformats.org/officeDocument/2006/customXml" ds:itemID="{25B9E768-80CF-4139-8550-E79E03DA93C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b5988d6-8fef-43bf-8684-73b55c79ce34"/>
    <ds:schemaRef ds:uri="3dd97c74-5ef0-47a1-a0c0-112a138906c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2309</TotalTime>
  <Words>2819</Words>
  <Application>Microsoft Office PowerPoint</Application>
  <PresentationFormat>Widescreen</PresentationFormat>
  <Paragraphs>403</Paragraphs>
  <Slides>119</Slides>
  <Notes>33</Notes>
  <HiddenSlides>0</HiddenSlides>
  <MMClips>0</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119</vt:i4>
      </vt:variant>
    </vt:vector>
  </HeadingPairs>
  <TitlesOfParts>
    <vt:vector size="129" baseType="lpstr">
      <vt:lpstr>Arial</vt:lpstr>
      <vt:lpstr>Calibri</vt:lpstr>
      <vt:lpstr>Segoe UI</vt:lpstr>
      <vt:lpstr>Segoe UI</vt:lpstr>
      <vt:lpstr>Segoe UI Black</vt:lpstr>
      <vt:lpstr>Segoe UI Black</vt:lpstr>
      <vt:lpstr>Wingdings</vt:lpstr>
      <vt:lpstr>1_Office Theme</vt:lpstr>
      <vt:lpstr>Office Theme</vt:lpstr>
      <vt:lpstr>2_Office Theme</vt:lpstr>
      <vt:lpstr>Soup to Nuts: LCS Administration for Upgrade</vt:lpstr>
      <vt:lpstr>Nathan Clouse </vt:lpstr>
      <vt:lpstr>Topics</vt:lpstr>
      <vt:lpstr>Overall Solution for D365FO</vt:lpstr>
      <vt:lpstr>Waffle</vt:lpstr>
      <vt:lpstr>Hamburger</vt:lpstr>
      <vt:lpstr>LCS Look and Feel – On Premise</vt:lpstr>
      <vt:lpstr>Sample On Premise Architecture</vt:lpstr>
      <vt:lpstr>PowerPoint Presentation</vt:lpstr>
      <vt:lpstr>LCS Look and Feel - Cloud</vt:lpstr>
      <vt:lpstr>Cloud Architecture (Old)</vt:lpstr>
      <vt:lpstr>Cloud Architecture (New)</vt:lpstr>
      <vt:lpstr>What’s Different</vt:lpstr>
      <vt:lpstr>Scheduled Update</vt:lpstr>
      <vt:lpstr>Upgrade Tools</vt:lpstr>
      <vt:lpstr>Code Upgrade</vt:lpstr>
      <vt:lpstr>Code Upgrade (cont.)</vt:lpstr>
      <vt:lpstr>Upgrade Analysis</vt:lpstr>
      <vt:lpstr>Upgrade Analysis</vt:lpstr>
      <vt:lpstr>Subscription Estimator</vt:lpstr>
      <vt:lpstr>Subscription Estimator</vt:lpstr>
      <vt:lpstr>Subscription Estimator</vt:lpstr>
      <vt:lpstr>Subscriptions</vt:lpstr>
      <vt:lpstr>Onboarding</vt:lpstr>
      <vt:lpstr>Onboarding (cont.)</vt:lpstr>
      <vt:lpstr>Onboarding (cont.)</vt:lpstr>
      <vt:lpstr>Onboarding (cont.)</vt:lpstr>
      <vt:lpstr>Onboarding (cont.)</vt:lpstr>
      <vt:lpstr>Onboarding (cont.)</vt:lpstr>
      <vt:lpstr>Onboarding (cont.)</vt:lpstr>
      <vt:lpstr>Onboarding (cont.)</vt:lpstr>
      <vt:lpstr>Onboarding (cont.)</vt:lpstr>
      <vt:lpstr>Asset Library</vt:lpstr>
      <vt:lpstr>Asset Library (cont.)</vt:lpstr>
      <vt:lpstr>Asset Library (cont.)</vt:lpstr>
      <vt:lpstr>Project Settings</vt:lpstr>
      <vt:lpstr>Project Settings - Organizations</vt:lpstr>
      <vt:lpstr>Project Settings - SharePoint</vt:lpstr>
      <vt:lpstr>Project Settings – Azure DevOps (VSTS)</vt:lpstr>
      <vt:lpstr>Project Settings – Azure Connections</vt:lpstr>
      <vt:lpstr>Project Settings – Update Settings</vt:lpstr>
      <vt:lpstr>Work Items – Open Work Items</vt:lpstr>
      <vt:lpstr>Work Items – Open Items (AZDO)</vt:lpstr>
      <vt:lpstr>Work Items – Support Issues</vt:lpstr>
      <vt:lpstr>Work Items – Service Requests (DSE)</vt:lpstr>
      <vt:lpstr>Work Items – Hotfix Requests</vt:lpstr>
      <vt:lpstr>Work Items – Extensibility Support Requests</vt:lpstr>
      <vt:lpstr>Work Items – Extensibility Support Requests</vt:lpstr>
      <vt:lpstr>Topologies &amp; Tiers</vt:lpstr>
      <vt:lpstr>What is a topology?</vt:lpstr>
      <vt:lpstr>What is an environment purpose?</vt:lpstr>
      <vt:lpstr>What is a tier?</vt:lpstr>
      <vt:lpstr>Tier Chart</vt:lpstr>
      <vt:lpstr>What is an environment type?</vt:lpstr>
      <vt:lpstr>What is an environment type? (cont.)</vt:lpstr>
      <vt:lpstr>Available Topologies</vt:lpstr>
      <vt:lpstr>Major Tier Differences</vt:lpstr>
      <vt:lpstr>Design Time vs Run Time</vt:lpstr>
      <vt:lpstr>Azure &amp; Environments</vt:lpstr>
      <vt:lpstr>The cloud costs money</vt:lpstr>
      <vt:lpstr>Schedule</vt:lpstr>
      <vt:lpstr>“Gotchas”</vt:lpstr>
      <vt:lpstr>Provisioning</vt:lpstr>
      <vt:lpstr>Provisioning</vt:lpstr>
      <vt:lpstr>By Type</vt:lpstr>
      <vt:lpstr>By Type (cont.)</vt:lpstr>
      <vt:lpstr>Servicing</vt:lpstr>
      <vt:lpstr>Classic with VMs</vt:lpstr>
      <vt:lpstr>Service Fabric (Without VMs)</vt:lpstr>
      <vt:lpstr>Maintain</vt:lpstr>
      <vt:lpstr>Operations</vt:lpstr>
      <vt:lpstr>Apply Updates (Service Fabric)</vt:lpstr>
      <vt:lpstr>Message Online Users (VMs Only)</vt:lpstr>
      <vt:lpstr>Upcoming Updates</vt:lpstr>
      <vt:lpstr>Operations (cont.)</vt:lpstr>
      <vt:lpstr>Enable Access</vt:lpstr>
      <vt:lpstr>Enable Access</vt:lpstr>
      <vt:lpstr>Enable Access</vt:lpstr>
      <vt:lpstr>Restart Service (Service Fabric)</vt:lpstr>
      <vt:lpstr>Restart Service (VMs)</vt:lpstr>
      <vt:lpstr>Move Database</vt:lpstr>
      <vt:lpstr>Operations – Move Databases</vt:lpstr>
      <vt:lpstr>Operations – Move Databases (cont.)</vt:lpstr>
      <vt:lpstr>Operations (cont.)</vt:lpstr>
      <vt:lpstr>Servicing by Type – Non-Prod</vt:lpstr>
      <vt:lpstr>Servicing by Type - Prod</vt:lpstr>
      <vt:lpstr>Servicing by Type – Prod (cont.)</vt:lpstr>
      <vt:lpstr>Servicing by Type – Prod (cont.)</vt:lpstr>
      <vt:lpstr>Tear Down: Non-Prod</vt:lpstr>
      <vt:lpstr>Teardown: Production</vt:lpstr>
      <vt:lpstr>Resizing</vt:lpstr>
      <vt:lpstr>Tools</vt:lpstr>
      <vt:lpstr>Business Process Modeler (BPM)</vt:lpstr>
      <vt:lpstr>BPM Sync</vt:lpstr>
      <vt:lpstr>BPM Library</vt:lpstr>
      <vt:lpstr>VSTS (Azure DevOps) Sync</vt:lpstr>
      <vt:lpstr>Upload Task Recording</vt:lpstr>
      <vt:lpstr>Diagrams</vt:lpstr>
      <vt:lpstr>Analytics, Diagnostics and Environment Monitoring</vt:lpstr>
      <vt:lpstr>PowerPoint Presentation</vt:lpstr>
      <vt:lpstr>PowerPoint Presentation</vt:lpstr>
      <vt:lpstr>Where to Find It - PROD</vt:lpstr>
      <vt:lpstr>Where to Find It - UAT</vt:lpstr>
      <vt:lpstr>System Diagnostics</vt:lpstr>
      <vt:lpstr>Environment Monitoring</vt:lpstr>
      <vt:lpstr>Overview – 10 PM Friday Night</vt:lpstr>
      <vt:lpstr>Overview – 10 AM Monday Morning</vt:lpstr>
      <vt:lpstr>Index Analysis</vt:lpstr>
      <vt:lpstr>Index Analysis - Details</vt:lpstr>
      <vt:lpstr>Performance Metrics</vt:lpstr>
      <vt:lpstr>Performance Metrics - Again</vt:lpstr>
      <vt:lpstr>(SQL) Actions</vt:lpstr>
      <vt:lpstr>Queries</vt:lpstr>
      <vt:lpstr>Queries - Fragmentation</vt:lpstr>
      <vt:lpstr>Queries – Fragmentation</vt:lpstr>
      <vt:lpstr>Health Metrics</vt:lpstr>
      <vt:lpstr>Activity</vt:lpstr>
      <vt:lpstr>Questions?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Ty Hagerott</dc:creator>
  <cp:lastModifiedBy>Nathan Clouse</cp:lastModifiedBy>
  <cp:revision>82</cp:revision>
  <dcterms:created xsi:type="dcterms:W3CDTF">2019-05-15T15:06:01Z</dcterms:created>
  <dcterms:modified xsi:type="dcterms:W3CDTF">2020-05-24T02:16:34Z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0x01010028C27F6A29DBC5499A29145CCF8A6FEF</vt:lpwstr>
  </property>
</Properties>
</file>